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6"/>
  </p:notesMasterIdLst>
  <p:handoutMasterIdLst>
    <p:handoutMasterId r:id="rId167"/>
  </p:handoutMasterIdLst>
  <p:sldIdLst>
    <p:sldId id="256" r:id="rId2"/>
    <p:sldId id="429" r:id="rId3"/>
    <p:sldId id="430" r:id="rId4"/>
    <p:sldId id="431" r:id="rId5"/>
    <p:sldId id="432" r:id="rId6"/>
    <p:sldId id="433" r:id="rId7"/>
    <p:sldId id="427" r:id="rId8"/>
    <p:sldId id="271" r:id="rId9"/>
    <p:sldId id="269" r:id="rId10"/>
    <p:sldId id="270" r:id="rId11"/>
    <p:sldId id="260" r:id="rId12"/>
    <p:sldId id="263" r:id="rId13"/>
    <p:sldId id="264" r:id="rId14"/>
    <p:sldId id="266" r:id="rId15"/>
    <p:sldId id="272" r:id="rId16"/>
    <p:sldId id="274" r:id="rId17"/>
    <p:sldId id="275" r:id="rId18"/>
    <p:sldId id="276" r:id="rId19"/>
    <p:sldId id="277" r:id="rId20"/>
    <p:sldId id="278" r:id="rId21"/>
    <p:sldId id="279" r:id="rId22"/>
    <p:sldId id="280" r:id="rId23"/>
    <p:sldId id="281" r:id="rId24"/>
    <p:sldId id="282" r:id="rId25"/>
    <p:sldId id="284" r:id="rId26"/>
    <p:sldId id="285" r:id="rId27"/>
    <p:sldId id="286" r:id="rId28"/>
    <p:sldId id="287" r:id="rId29"/>
    <p:sldId id="291" r:id="rId30"/>
    <p:sldId id="288" r:id="rId31"/>
    <p:sldId id="289" r:id="rId32"/>
    <p:sldId id="290" r:id="rId33"/>
    <p:sldId id="293" r:id="rId34"/>
    <p:sldId id="294" r:id="rId35"/>
    <p:sldId id="295" r:id="rId36"/>
    <p:sldId id="297" r:id="rId37"/>
    <p:sldId id="299" r:id="rId38"/>
    <p:sldId id="300" r:id="rId39"/>
    <p:sldId id="301" r:id="rId40"/>
    <p:sldId id="303" r:id="rId41"/>
    <p:sldId id="308" r:id="rId42"/>
    <p:sldId id="305" r:id="rId43"/>
    <p:sldId id="306" r:id="rId44"/>
    <p:sldId id="307" r:id="rId45"/>
    <p:sldId id="309" r:id="rId46"/>
    <p:sldId id="428" r:id="rId47"/>
    <p:sldId id="310" r:id="rId48"/>
    <p:sldId id="311" r:id="rId49"/>
    <p:sldId id="312" r:id="rId50"/>
    <p:sldId id="313" r:id="rId51"/>
    <p:sldId id="314" r:id="rId52"/>
    <p:sldId id="315" r:id="rId53"/>
    <p:sldId id="317" r:id="rId54"/>
    <p:sldId id="318" r:id="rId55"/>
    <p:sldId id="319" r:id="rId56"/>
    <p:sldId id="320" r:id="rId57"/>
    <p:sldId id="321" r:id="rId58"/>
    <p:sldId id="322" r:id="rId59"/>
    <p:sldId id="329" r:id="rId60"/>
    <p:sldId id="323" r:id="rId61"/>
    <p:sldId id="324" r:id="rId62"/>
    <p:sldId id="325" r:id="rId63"/>
    <p:sldId id="326" r:id="rId64"/>
    <p:sldId id="336" r:id="rId65"/>
    <p:sldId id="327" r:id="rId66"/>
    <p:sldId id="337" r:id="rId67"/>
    <p:sldId id="334" r:id="rId68"/>
    <p:sldId id="335" r:id="rId69"/>
    <p:sldId id="338" r:id="rId70"/>
    <p:sldId id="330" r:id="rId71"/>
    <p:sldId id="331" r:id="rId72"/>
    <p:sldId id="332" r:id="rId73"/>
    <p:sldId id="333" r:id="rId74"/>
    <p:sldId id="339" r:id="rId75"/>
    <p:sldId id="340" r:id="rId76"/>
    <p:sldId id="341" r:id="rId77"/>
    <p:sldId id="342" r:id="rId78"/>
    <p:sldId id="343" r:id="rId79"/>
    <p:sldId id="344" r:id="rId80"/>
    <p:sldId id="345" r:id="rId81"/>
    <p:sldId id="346" r:id="rId82"/>
    <p:sldId id="347" r:id="rId83"/>
    <p:sldId id="348" r:id="rId84"/>
    <p:sldId id="355" r:id="rId85"/>
    <p:sldId id="349" r:id="rId86"/>
    <p:sldId id="350" r:id="rId87"/>
    <p:sldId id="351" r:id="rId88"/>
    <p:sldId id="352" r:id="rId89"/>
    <p:sldId id="353" r:id="rId90"/>
    <p:sldId id="354" r:id="rId91"/>
    <p:sldId id="356" r:id="rId92"/>
    <p:sldId id="357"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90" r:id="rId118"/>
    <p:sldId id="392" r:id="rId119"/>
    <p:sldId id="393" r:id="rId120"/>
    <p:sldId id="394" r:id="rId121"/>
    <p:sldId id="395" r:id="rId122"/>
    <p:sldId id="396" r:id="rId123"/>
    <p:sldId id="397" r:id="rId124"/>
    <p:sldId id="398" r:id="rId125"/>
    <p:sldId id="399" r:id="rId126"/>
    <p:sldId id="400" r:id="rId127"/>
    <p:sldId id="401" r:id="rId128"/>
    <p:sldId id="402" r:id="rId129"/>
    <p:sldId id="403" r:id="rId130"/>
    <p:sldId id="404" r:id="rId131"/>
    <p:sldId id="405" r:id="rId132"/>
    <p:sldId id="406" r:id="rId133"/>
    <p:sldId id="407" r:id="rId134"/>
    <p:sldId id="408" r:id="rId135"/>
    <p:sldId id="409" r:id="rId136"/>
    <p:sldId id="410" r:id="rId137"/>
    <p:sldId id="411" r:id="rId138"/>
    <p:sldId id="412" r:id="rId139"/>
    <p:sldId id="413" r:id="rId140"/>
    <p:sldId id="414" r:id="rId141"/>
    <p:sldId id="415" r:id="rId142"/>
    <p:sldId id="416" r:id="rId143"/>
    <p:sldId id="417" r:id="rId144"/>
    <p:sldId id="418" r:id="rId145"/>
    <p:sldId id="419" r:id="rId146"/>
    <p:sldId id="420" r:id="rId147"/>
    <p:sldId id="421" r:id="rId148"/>
    <p:sldId id="434" r:id="rId149"/>
    <p:sldId id="435" r:id="rId150"/>
    <p:sldId id="436" r:id="rId151"/>
    <p:sldId id="437" r:id="rId152"/>
    <p:sldId id="438" r:id="rId153"/>
    <p:sldId id="439" r:id="rId154"/>
    <p:sldId id="440" r:id="rId155"/>
    <p:sldId id="441" r:id="rId156"/>
    <p:sldId id="442" r:id="rId157"/>
    <p:sldId id="443" r:id="rId158"/>
    <p:sldId id="444" r:id="rId159"/>
    <p:sldId id="445" r:id="rId160"/>
    <p:sldId id="446" r:id="rId161"/>
    <p:sldId id="447" r:id="rId162"/>
    <p:sldId id="423" r:id="rId163"/>
    <p:sldId id="422" r:id="rId164"/>
    <p:sldId id="424" r:id="rId1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081DA7-C003-46D8-AEB3-307B5CE27426}">
          <p14:sldIdLst>
            <p14:sldId id="256"/>
            <p14:sldId id="429"/>
            <p14:sldId id="430"/>
            <p14:sldId id="431"/>
            <p14:sldId id="432"/>
            <p14:sldId id="433"/>
            <p14:sldId id="427"/>
            <p14:sldId id="271"/>
            <p14:sldId id="269"/>
            <p14:sldId id="270"/>
            <p14:sldId id="260"/>
            <p14:sldId id="263"/>
            <p14:sldId id="264"/>
            <p14:sldId id="266"/>
            <p14:sldId id="272"/>
            <p14:sldId id="274"/>
            <p14:sldId id="275"/>
            <p14:sldId id="276"/>
            <p14:sldId id="277"/>
            <p14:sldId id="278"/>
            <p14:sldId id="279"/>
            <p14:sldId id="280"/>
            <p14:sldId id="281"/>
            <p14:sldId id="282"/>
            <p14:sldId id="284"/>
            <p14:sldId id="285"/>
            <p14:sldId id="286"/>
            <p14:sldId id="287"/>
            <p14:sldId id="291"/>
            <p14:sldId id="288"/>
            <p14:sldId id="289"/>
            <p14:sldId id="290"/>
          </p14:sldIdLst>
        </p14:section>
        <p14:section name="Untitled Section" id="{BB20ECD9-5598-4A82-BDA1-D6429E00CE86}">
          <p14:sldIdLst>
            <p14:sldId id="293"/>
            <p14:sldId id="294"/>
            <p14:sldId id="295"/>
            <p14:sldId id="297"/>
            <p14:sldId id="299"/>
            <p14:sldId id="300"/>
            <p14:sldId id="301"/>
            <p14:sldId id="303"/>
            <p14:sldId id="308"/>
            <p14:sldId id="305"/>
            <p14:sldId id="306"/>
            <p14:sldId id="307"/>
            <p14:sldId id="309"/>
            <p14:sldId id="428"/>
            <p14:sldId id="310"/>
            <p14:sldId id="311"/>
            <p14:sldId id="312"/>
            <p14:sldId id="313"/>
            <p14:sldId id="314"/>
            <p14:sldId id="315"/>
            <p14:sldId id="317"/>
            <p14:sldId id="318"/>
            <p14:sldId id="319"/>
            <p14:sldId id="320"/>
            <p14:sldId id="321"/>
            <p14:sldId id="322"/>
            <p14:sldId id="329"/>
            <p14:sldId id="323"/>
            <p14:sldId id="324"/>
            <p14:sldId id="325"/>
            <p14:sldId id="326"/>
            <p14:sldId id="336"/>
            <p14:sldId id="327"/>
            <p14:sldId id="337"/>
            <p14:sldId id="334"/>
            <p14:sldId id="335"/>
            <p14:sldId id="338"/>
            <p14:sldId id="330"/>
            <p14:sldId id="331"/>
            <p14:sldId id="332"/>
            <p14:sldId id="333"/>
            <p14:sldId id="339"/>
            <p14:sldId id="340"/>
            <p14:sldId id="341"/>
            <p14:sldId id="342"/>
            <p14:sldId id="343"/>
            <p14:sldId id="344"/>
            <p14:sldId id="345"/>
            <p14:sldId id="346"/>
            <p14:sldId id="347"/>
            <p14:sldId id="348"/>
            <p14:sldId id="355"/>
            <p14:sldId id="349"/>
            <p14:sldId id="350"/>
            <p14:sldId id="351"/>
            <p14:sldId id="352"/>
            <p14:sldId id="353"/>
            <p14:sldId id="354"/>
            <p14:sldId id="356"/>
            <p14:sldId id="357"/>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90"/>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34"/>
            <p14:sldId id="435"/>
            <p14:sldId id="436"/>
            <p14:sldId id="437"/>
            <p14:sldId id="438"/>
            <p14:sldId id="439"/>
            <p14:sldId id="440"/>
            <p14:sldId id="441"/>
            <p14:sldId id="442"/>
            <p14:sldId id="443"/>
            <p14:sldId id="444"/>
            <p14:sldId id="445"/>
            <p14:sldId id="446"/>
            <p14:sldId id="447"/>
            <p14:sldId id="423"/>
            <p14:sldId id="422"/>
            <p14:sldId id="42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0" d="100"/>
          <a:sy n="110" d="100"/>
        </p:scale>
        <p:origin x="40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0958DA-4333-48D2-8F93-8FB6055E89C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45445F0-B8ED-4FD0-B84A-014C26A37060}">
      <dgm:prSet phldrT="[Text]"/>
      <dgm:spPr/>
      <dgm:t>
        <a:bodyPr/>
        <a:lstStyle/>
        <a:p>
          <a:r>
            <a:rPr lang="fa-IR" dirty="0" smtClean="0"/>
            <a:t>منبع سیگنال حامل</a:t>
          </a:r>
          <a:endParaRPr lang="en-US" dirty="0"/>
        </a:p>
      </dgm:t>
    </dgm:pt>
    <dgm:pt modelId="{BE64BF67-486B-4529-8884-F190612444B4}" type="parTrans" cxnId="{23BE80B2-E8B0-4C28-97D3-D584AF1D49B6}">
      <dgm:prSet/>
      <dgm:spPr/>
      <dgm:t>
        <a:bodyPr/>
        <a:lstStyle/>
        <a:p>
          <a:endParaRPr lang="en-US"/>
        </a:p>
      </dgm:t>
    </dgm:pt>
    <dgm:pt modelId="{92C8EBE0-38FA-48C8-B851-5978305DC239}" type="sibTrans" cxnId="{23BE80B2-E8B0-4C28-97D3-D584AF1D49B6}">
      <dgm:prSet/>
      <dgm:spPr/>
      <dgm:t>
        <a:bodyPr/>
        <a:lstStyle/>
        <a:p>
          <a:endParaRPr lang="en-US"/>
        </a:p>
      </dgm:t>
    </dgm:pt>
    <dgm:pt modelId="{DF63D22B-FF6B-4347-BD00-75F166A9E980}">
      <dgm:prSet phldrT="[Text]" phldr="1"/>
      <dgm:spPr/>
      <dgm:t>
        <a:bodyPr/>
        <a:lstStyle/>
        <a:p>
          <a:endParaRPr lang="en-US" dirty="0"/>
        </a:p>
      </dgm:t>
    </dgm:pt>
    <dgm:pt modelId="{B94E4637-3053-441F-A1C5-C3BE3818C1EE}" type="parTrans" cxnId="{E4C3F83D-300D-4A6D-8CCD-95F8AEC3A83D}">
      <dgm:prSet/>
      <dgm:spPr/>
      <dgm:t>
        <a:bodyPr/>
        <a:lstStyle/>
        <a:p>
          <a:endParaRPr lang="en-US"/>
        </a:p>
      </dgm:t>
    </dgm:pt>
    <dgm:pt modelId="{8FD677A1-AE7D-4F7D-83A6-9B9FCBDB32AD}" type="sibTrans" cxnId="{E4C3F83D-300D-4A6D-8CCD-95F8AEC3A83D}">
      <dgm:prSet/>
      <dgm:spPr/>
      <dgm:t>
        <a:bodyPr/>
        <a:lstStyle/>
        <a:p>
          <a:endParaRPr lang="en-US"/>
        </a:p>
      </dgm:t>
    </dgm:pt>
    <dgm:pt modelId="{74B762FF-A2FC-492A-9A17-D00B0426C8FF}">
      <dgm:prSet phldrT="[Text]"/>
      <dgm:spPr/>
      <dgm:t>
        <a:bodyPr/>
        <a:lstStyle/>
        <a:p>
          <a:r>
            <a:rPr lang="fa-IR" dirty="0" smtClean="0"/>
            <a:t>منشه خبر</a:t>
          </a:r>
          <a:endParaRPr lang="en-US" dirty="0"/>
        </a:p>
      </dgm:t>
    </dgm:pt>
    <dgm:pt modelId="{E8CDF1A7-A89C-4E0D-BCBF-BAD59B9E22B1}" type="parTrans" cxnId="{79BD8357-50D7-4976-A5F8-5BC94241A316}">
      <dgm:prSet/>
      <dgm:spPr/>
      <dgm:t>
        <a:bodyPr/>
        <a:lstStyle/>
        <a:p>
          <a:endParaRPr lang="en-US"/>
        </a:p>
      </dgm:t>
    </dgm:pt>
    <dgm:pt modelId="{7A2DA84C-7E3D-4114-A864-DB662A4965C0}" type="sibTrans" cxnId="{79BD8357-50D7-4976-A5F8-5BC94241A316}">
      <dgm:prSet/>
      <dgm:spPr/>
      <dgm:t>
        <a:bodyPr/>
        <a:lstStyle/>
        <a:p>
          <a:endParaRPr lang="en-US"/>
        </a:p>
      </dgm:t>
    </dgm:pt>
    <dgm:pt modelId="{0BCB0373-6FF4-42CB-822A-620EA0335777}">
      <dgm:prSet phldrT="[Text]" custT="1"/>
      <dgm:spPr/>
      <dgm:t>
        <a:bodyPr/>
        <a:lstStyle/>
        <a:p>
          <a:r>
            <a:rPr lang="fa-IR" sz="2000" dirty="0" smtClean="0"/>
            <a:t>فرستنده</a:t>
          </a:r>
          <a:endParaRPr lang="en-US" sz="2000" dirty="0"/>
        </a:p>
      </dgm:t>
    </dgm:pt>
    <dgm:pt modelId="{05D282B7-F7B6-44CB-9BDA-E466876F3405}" type="parTrans" cxnId="{0853F384-50CB-406A-AF87-511B944BE9ED}">
      <dgm:prSet/>
      <dgm:spPr/>
      <dgm:t>
        <a:bodyPr/>
        <a:lstStyle/>
        <a:p>
          <a:endParaRPr lang="en-US"/>
        </a:p>
      </dgm:t>
    </dgm:pt>
    <dgm:pt modelId="{EA2C9B50-4FD3-4834-B52D-62B250354168}" type="sibTrans" cxnId="{0853F384-50CB-406A-AF87-511B944BE9ED}">
      <dgm:prSet/>
      <dgm:spPr/>
      <dgm:t>
        <a:bodyPr/>
        <a:lstStyle/>
        <a:p>
          <a:endParaRPr lang="en-US"/>
        </a:p>
      </dgm:t>
    </dgm:pt>
    <dgm:pt modelId="{5260EDA9-CF32-4673-B3F6-19B27FB6253F}">
      <dgm:prSet phldrT="[Text]"/>
      <dgm:spPr/>
      <dgm:t>
        <a:bodyPr/>
        <a:lstStyle/>
        <a:p>
          <a:r>
            <a:rPr lang="fa-IR" dirty="0" smtClean="0"/>
            <a:t>مدولاتور</a:t>
          </a:r>
          <a:endParaRPr lang="en-US" dirty="0"/>
        </a:p>
      </dgm:t>
    </dgm:pt>
    <dgm:pt modelId="{A7D9A79C-248A-4694-B47F-344E7C558DEB}" type="parTrans" cxnId="{54B2CE6B-99DE-4D19-A753-7BA2BD480945}">
      <dgm:prSet/>
      <dgm:spPr/>
      <dgm:t>
        <a:bodyPr/>
        <a:lstStyle/>
        <a:p>
          <a:endParaRPr lang="en-US"/>
        </a:p>
      </dgm:t>
    </dgm:pt>
    <dgm:pt modelId="{8CAB4CFB-3A11-4B53-863D-204A849D44AA}" type="sibTrans" cxnId="{54B2CE6B-99DE-4D19-A753-7BA2BD480945}">
      <dgm:prSet/>
      <dgm:spPr/>
      <dgm:t>
        <a:bodyPr/>
        <a:lstStyle/>
        <a:p>
          <a:endParaRPr lang="en-US"/>
        </a:p>
      </dgm:t>
    </dgm:pt>
    <dgm:pt modelId="{D907DA73-7457-45DB-9A9D-1CAB49738923}">
      <dgm:prSet phldrT="[Text]" phldr="1"/>
      <dgm:spPr/>
      <dgm:t>
        <a:bodyPr/>
        <a:lstStyle/>
        <a:p>
          <a:endParaRPr lang="en-US"/>
        </a:p>
      </dgm:t>
    </dgm:pt>
    <dgm:pt modelId="{521F4719-771F-4D03-B759-2D0F1F5B97BD}" type="parTrans" cxnId="{EA2F2E88-C7E1-4490-9240-F223665F30E4}">
      <dgm:prSet/>
      <dgm:spPr/>
      <dgm:t>
        <a:bodyPr/>
        <a:lstStyle/>
        <a:p>
          <a:endParaRPr lang="en-US"/>
        </a:p>
      </dgm:t>
    </dgm:pt>
    <dgm:pt modelId="{0F784E72-DD28-4515-A73E-9C9822DBC45A}" type="sibTrans" cxnId="{EA2F2E88-C7E1-4490-9240-F223665F30E4}">
      <dgm:prSet/>
      <dgm:spPr/>
      <dgm:t>
        <a:bodyPr/>
        <a:lstStyle/>
        <a:p>
          <a:endParaRPr lang="en-US"/>
        </a:p>
      </dgm:t>
    </dgm:pt>
    <dgm:pt modelId="{80D28E8B-22E8-49C1-9404-B23228023917}">
      <dgm:prSet/>
      <dgm:spPr/>
      <dgm:t>
        <a:bodyPr/>
        <a:lstStyle/>
        <a:p>
          <a:r>
            <a:rPr lang="fa-IR" dirty="0" smtClean="0"/>
            <a:t>تزویج کننده کانال(ورودی)</a:t>
          </a:r>
          <a:endParaRPr lang="en-US" dirty="0"/>
        </a:p>
      </dgm:t>
    </dgm:pt>
    <dgm:pt modelId="{C2B45007-7B9D-4BA8-AF58-44914D74F083}" type="parTrans" cxnId="{11433D55-C63B-446A-8AA0-D9DF4F19073D}">
      <dgm:prSet/>
      <dgm:spPr/>
      <dgm:t>
        <a:bodyPr/>
        <a:lstStyle/>
        <a:p>
          <a:endParaRPr lang="en-US"/>
        </a:p>
      </dgm:t>
    </dgm:pt>
    <dgm:pt modelId="{327C988C-1114-4CC2-A034-670591FA99D2}" type="sibTrans" cxnId="{11433D55-C63B-446A-8AA0-D9DF4F19073D}">
      <dgm:prSet/>
      <dgm:spPr/>
      <dgm:t>
        <a:bodyPr/>
        <a:lstStyle/>
        <a:p>
          <a:endParaRPr lang="en-US"/>
        </a:p>
      </dgm:t>
    </dgm:pt>
    <dgm:pt modelId="{C605E516-F0BD-45BB-AFEC-7C8329E74255}" type="pres">
      <dgm:prSet presAssocID="{0C0958DA-4333-48D2-8F93-8FB6055E89C0}" presName="rootnode" presStyleCnt="0">
        <dgm:presLayoutVars>
          <dgm:chMax/>
          <dgm:chPref/>
          <dgm:dir/>
          <dgm:animLvl val="lvl"/>
        </dgm:presLayoutVars>
      </dgm:prSet>
      <dgm:spPr/>
      <dgm:t>
        <a:bodyPr/>
        <a:lstStyle/>
        <a:p>
          <a:endParaRPr lang="en-US"/>
        </a:p>
      </dgm:t>
    </dgm:pt>
    <dgm:pt modelId="{C1EC11E7-BAA0-4DC7-9C20-154DE218D6CA}" type="pres">
      <dgm:prSet presAssocID="{74B762FF-A2FC-492A-9A17-D00B0426C8FF}" presName="composite" presStyleCnt="0"/>
      <dgm:spPr/>
    </dgm:pt>
    <dgm:pt modelId="{6C8418D1-6426-4257-BDD4-FCFC18A883E7}" type="pres">
      <dgm:prSet presAssocID="{74B762FF-A2FC-492A-9A17-D00B0426C8FF}" presName="bentUpArrow1" presStyleLbl="alignImgPlace1" presStyleIdx="0" presStyleCnt="3" custLinFactNeighborX="-1630" custLinFactNeighborY="3711"/>
      <dgm:spPr/>
    </dgm:pt>
    <dgm:pt modelId="{2AA35703-5F79-436B-B24E-59916BFE77B2}" type="pres">
      <dgm:prSet presAssocID="{74B762FF-A2FC-492A-9A17-D00B0426C8FF}" presName="ParentText" presStyleLbl="node1" presStyleIdx="0" presStyleCnt="4">
        <dgm:presLayoutVars>
          <dgm:chMax val="1"/>
          <dgm:chPref val="1"/>
          <dgm:bulletEnabled val="1"/>
        </dgm:presLayoutVars>
      </dgm:prSet>
      <dgm:spPr/>
      <dgm:t>
        <a:bodyPr/>
        <a:lstStyle/>
        <a:p>
          <a:endParaRPr lang="en-US"/>
        </a:p>
      </dgm:t>
    </dgm:pt>
    <dgm:pt modelId="{72DE8025-52F4-446B-9FAB-34EC6F674E3B}" type="pres">
      <dgm:prSet presAssocID="{74B762FF-A2FC-492A-9A17-D00B0426C8FF}" presName="ChildText" presStyleLbl="revTx" presStyleIdx="0" presStyleCnt="3" custScaleX="123884">
        <dgm:presLayoutVars>
          <dgm:chMax val="0"/>
          <dgm:chPref val="0"/>
          <dgm:bulletEnabled val="1"/>
        </dgm:presLayoutVars>
      </dgm:prSet>
      <dgm:spPr/>
      <dgm:t>
        <a:bodyPr/>
        <a:lstStyle/>
        <a:p>
          <a:endParaRPr lang="en-US"/>
        </a:p>
      </dgm:t>
    </dgm:pt>
    <dgm:pt modelId="{2069A7CC-4EB6-4C80-A823-133BB61CB20D}" type="pres">
      <dgm:prSet presAssocID="{7A2DA84C-7E3D-4114-A864-DB662A4965C0}" presName="sibTrans" presStyleCnt="0"/>
      <dgm:spPr/>
    </dgm:pt>
    <dgm:pt modelId="{7EA408D2-1CA3-4636-B17C-AF95EAA7DFD7}" type="pres">
      <dgm:prSet presAssocID="{5260EDA9-CF32-4673-B3F6-19B27FB6253F}" presName="composite" presStyleCnt="0"/>
      <dgm:spPr/>
    </dgm:pt>
    <dgm:pt modelId="{1544D515-4DED-43A4-8BED-551EB3A4CB7F}" type="pres">
      <dgm:prSet presAssocID="{5260EDA9-CF32-4673-B3F6-19B27FB6253F}" presName="bentUpArrow1" presStyleLbl="alignImgPlace1" presStyleIdx="1" presStyleCnt="3"/>
      <dgm:spPr/>
    </dgm:pt>
    <dgm:pt modelId="{97388DC4-FA57-4681-B3DE-769A6CB8DC5D}" type="pres">
      <dgm:prSet presAssocID="{5260EDA9-CF32-4673-B3F6-19B27FB6253F}" presName="ParentText" presStyleLbl="node1" presStyleIdx="1" presStyleCnt="4">
        <dgm:presLayoutVars>
          <dgm:chMax val="1"/>
          <dgm:chPref val="1"/>
          <dgm:bulletEnabled val="1"/>
        </dgm:presLayoutVars>
      </dgm:prSet>
      <dgm:spPr/>
      <dgm:t>
        <a:bodyPr/>
        <a:lstStyle/>
        <a:p>
          <a:endParaRPr lang="en-US"/>
        </a:p>
      </dgm:t>
    </dgm:pt>
    <dgm:pt modelId="{82C02375-FF5E-4642-B32F-8C9AFB744A2D}" type="pres">
      <dgm:prSet presAssocID="{5260EDA9-CF32-4673-B3F6-19B27FB6253F}" presName="ChildText" presStyleLbl="revTx" presStyleIdx="1" presStyleCnt="3">
        <dgm:presLayoutVars>
          <dgm:chMax val="0"/>
          <dgm:chPref val="0"/>
          <dgm:bulletEnabled val="1"/>
        </dgm:presLayoutVars>
      </dgm:prSet>
      <dgm:spPr/>
      <dgm:t>
        <a:bodyPr/>
        <a:lstStyle/>
        <a:p>
          <a:endParaRPr lang="en-US"/>
        </a:p>
      </dgm:t>
    </dgm:pt>
    <dgm:pt modelId="{75BB517A-A5D7-4751-A53C-2309510F3549}" type="pres">
      <dgm:prSet presAssocID="{8CAB4CFB-3A11-4B53-863D-204A849D44AA}" presName="sibTrans" presStyleCnt="0"/>
      <dgm:spPr/>
    </dgm:pt>
    <dgm:pt modelId="{1978E06F-93AD-4A97-909A-CDAF8B93E011}" type="pres">
      <dgm:prSet presAssocID="{445445F0-B8ED-4FD0-B84A-014C26A37060}" presName="composite" presStyleCnt="0"/>
      <dgm:spPr/>
    </dgm:pt>
    <dgm:pt modelId="{925FC5A9-6438-47AC-8101-580D75D175C8}" type="pres">
      <dgm:prSet presAssocID="{445445F0-B8ED-4FD0-B84A-014C26A37060}" presName="bentUpArrow1" presStyleLbl="alignImgPlace1" presStyleIdx="2" presStyleCnt="3"/>
      <dgm:spPr/>
    </dgm:pt>
    <dgm:pt modelId="{69A9C7A2-506D-4EF8-865D-E7F4E09F7CA7}" type="pres">
      <dgm:prSet presAssocID="{445445F0-B8ED-4FD0-B84A-014C26A37060}" presName="ParentText" presStyleLbl="node1" presStyleIdx="2" presStyleCnt="4">
        <dgm:presLayoutVars>
          <dgm:chMax val="1"/>
          <dgm:chPref val="1"/>
          <dgm:bulletEnabled val="1"/>
        </dgm:presLayoutVars>
      </dgm:prSet>
      <dgm:spPr/>
      <dgm:t>
        <a:bodyPr/>
        <a:lstStyle/>
        <a:p>
          <a:endParaRPr lang="en-US"/>
        </a:p>
      </dgm:t>
    </dgm:pt>
    <dgm:pt modelId="{B74D4867-2A06-4AEC-A185-105177B83D5B}" type="pres">
      <dgm:prSet presAssocID="{445445F0-B8ED-4FD0-B84A-014C26A37060}" presName="ChildText" presStyleLbl="revTx" presStyleIdx="2" presStyleCnt="3">
        <dgm:presLayoutVars>
          <dgm:chMax val="0"/>
          <dgm:chPref val="0"/>
          <dgm:bulletEnabled val="1"/>
        </dgm:presLayoutVars>
      </dgm:prSet>
      <dgm:spPr/>
      <dgm:t>
        <a:bodyPr/>
        <a:lstStyle/>
        <a:p>
          <a:endParaRPr lang="en-US"/>
        </a:p>
      </dgm:t>
    </dgm:pt>
    <dgm:pt modelId="{C67D9001-463C-417C-8F02-1A5F5A55248F}" type="pres">
      <dgm:prSet presAssocID="{92C8EBE0-38FA-48C8-B851-5978305DC239}" presName="sibTrans" presStyleCnt="0"/>
      <dgm:spPr/>
    </dgm:pt>
    <dgm:pt modelId="{775CA80F-C9DA-48E6-931F-7E71EE98350D}" type="pres">
      <dgm:prSet presAssocID="{80D28E8B-22E8-49C1-9404-B23228023917}" presName="composite" presStyleCnt="0"/>
      <dgm:spPr/>
    </dgm:pt>
    <dgm:pt modelId="{361329CE-159A-45C3-B8E1-1387D18E3F67}" type="pres">
      <dgm:prSet presAssocID="{80D28E8B-22E8-49C1-9404-B23228023917}" presName="ParentText" presStyleLbl="node1" presStyleIdx="3" presStyleCnt="4">
        <dgm:presLayoutVars>
          <dgm:chMax val="1"/>
          <dgm:chPref val="1"/>
          <dgm:bulletEnabled val="1"/>
        </dgm:presLayoutVars>
      </dgm:prSet>
      <dgm:spPr/>
      <dgm:t>
        <a:bodyPr/>
        <a:lstStyle/>
        <a:p>
          <a:endParaRPr lang="en-US"/>
        </a:p>
      </dgm:t>
    </dgm:pt>
  </dgm:ptLst>
  <dgm:cxnLst>
    <dgm:cxn modelId="{0853F384-50CB-406A-AF87-511B944BE9ED}" srcId="{74B762FF-A2FC-492A-9A17-D00B0426C8FF}" destId="{0BCB0373-6FF4-42CB-822A-620EA0335777}" srcOrd="0" destOrd="0" parTransId="{05D282B7-F7B6-44CB-9BDA-E466876F3405}" sibTransId="{EA2C9B50-4FD3-4834-B52D-62B250354168}"/>
    <dgm:cxn modelId="{79BD8357-50D7-4976-A5F8-5BC94241A316}" srcId="{0C0958DA-4333-48D2-8F93-8FB6055E89C0}" destId="{74B762FF-A2FC-492A-9A17-D00B0426C8FF}" srcOrd="0" destOrd="0" parTransId="{E8CDF1A7-A89C-4E0D-BCBF-BAD59B9E22B1}" sibTransId="{7A2DA84C-7E3D-4114-A864-DB662A4965C0}"/>
    <dgm:cxn modelId="{92609407-C66C-44B5-AB29-92189D0B35DE}" type="presOf" srcId="{74B762FF-A2FC-492A-9A17-D00B0426C8FF}" destId="{2AA35703-5F79-436B-B24E-59916BFE77B2}" srcOrd="0" destOrd="0" presId="urn:microsoft.com/office/officeart/2005/8/layout/StepDownProcess"/>
    <dgm:cxn modelId="{0C32291D-4F73-4725-806B-F662C4D9319D}" type="presOf" srcId="{DF63D22B-FF6B-4347-BD00-75F166A9E980}" destId="{B74D4867-2A06-4AEC-A185-105177B83D5B}" srcOrd="0" destOrd="0" presId="urn:microsoft.com/office/officeart/2005/8/layout/StepDownProcess"/>
    <dgm:cxn modelId="{5518BB14-9C29-4470-A4F9-D733EDDC3D59}" type="presOf" srcId="{80D28E8B-22E8-49C1-9404-B23228023917}" destId="{361329CE-159A-45C3-B8E1-1387D18E3F67}" srcOrd="0" destOrd="0" presId="urn:microsoft.com/office/officeart/2005/8/layout/StepDownProcess"/>
    <dgm:cxn modelId="{FE48472E-7128-4A90-85ED-625AA5FAE80D}" type="presOf" srcId="{445445F0-B8ED-4FD0-B84A-014C26A37060}" destId="{69A9C7A2-506D-4EF8-865D-E7F4E09F7CA7}" srcOrd="0" destOrd="0" presId="urn:microsoft.com/office/officeart/2005/8/layout/StepDownProcess"/>
    <dgm:cxn modelId="{11433D55-C63B-446A-8AA0-D9DF4F19073D}" srcId="{0C0958DA-4333-48D2-8F93-8FB6055E89C0}" destId="{80D28E8B-22E8-49C1-9404-B23228023917}" srcOrd="3" destOrd="0" parTransId="{C2B45007-7B9D-4BA8-AF58-44914D74F083}" sibTransId="{327C988C-1114-4CC2-A034-670591FA99D2}"/>
    <dgm:cxn modelId="{23BE80B2-E8B0-4C28-97D3-D584AF1D49B6}" srcId="{0C0958DA-4333-48D2-8F93-8FB6055E89C0}" destId="{445445F0-B8ED-4FD0-B84A-014C26A37060}" srcOrd="2" destOrd="0" parTransId="{BE64BF67-486B-4529-8884-F190612444B4}" sibTransId="{92C8EBE0-38FA-48C8-B851-5978305DC239}"/>
    <dgm:cxn modelId="{354F1454-330E-4795-AD4E-F5F111F733F2}" type="presOf" srcId="{0C0958DA-4333-48D2-8F93-8FB6055E89C0}" destId="{C605E516-F0BD-45BB-AFEC-7C8329E74255}" srcOrd="0" destOrd="0" presId="urn:microsoft.com/office/officeart/2005/8/layout/StepDownProcess"/>
    <dgm:cxn modelId="{E4C3F83D-300D-4A6D-8CCD-95F8AEC3A83D}" srcId="{445445F0-B8ED-4FD0-B84A-014C26A37060}" destId="{DF63D22B-FF6B-4347-BD00-75F166A9E980}" srcOrd="0" destOrd="0" parTransId="{B94E4637-3053-441F-A1C5-C3BE3818C1EE}" sibTransId="{8FD677A1-AE7D-4F7D-83A6-9B9FCBDB32AD}"/>
    <dgm:cxn modelId="{41A0661F-8620-420A-91A0-4C49F696FF1E}" type="presOf" srcId="{D907DA73-7457-45DB-9A9D-1CAB49738923}" destId="{82C02375-FF5E-4642-B32F-8C9AFB744A2D}" srcOrd="0" destOrd="0" presId="urn:microsoft.com/office/officeart/2005/8/layout/StepDownProcess"/>
    <dgm:cxn modelId="{9EB8F3E7-850C-4A6C-AB0A-17E8AFC001C4}" type="presOf" srcId="{5260EDA9-CF32-4673-B3F6-19B27FB6253F}" destId="{97388DC4-FA57-4681-B3DE-769A6CB8DC5D}" srcOrd="0" destOrd="0" presId="urn:microsoft.com/office/officeart/2005/8/layout/StepDownProcess"/>
    <dgm:cxn modelId="{54B2CE6B-99DE-4D19-A753-7BA2BD480945}" srcId="{0C0958DA-4333-48D2-8F93-8FB6055E89C0}" destId="{5260EDA9-CF32-4673-B3F6-19B27FB6253F}" srcOrd="1" destOrd="0" parTransId="{A7D9A79C-248A-4694-B47F-344E7C558DEB}" sibTransId="{8CAB4CFB-3A11-4B53-863D-204A849D44AA}"/>
    <dgm:cxn modelId="{EA2F2E88-C7E1-4490-9240-F223665F30E4}" srcId="{5260EDA9-CF32-4673-B3F6-19B27FB6253F}" destId="{D907DA73-7457-45DB-9A9D-1CAB49738923}" srcOrd="0" destOrd="0" parTransId="{521F4719-771F-4D03-B759-2D0F1F5B97BD}" sibTransId="{0F784E72-DD28-4515-A73E-9C9822DBC45A}"/>
    <dgm:cxn modelId="{7FB2B9F3-D860-406D-9FEB-C9C7D2B7616E}" type="presOf" srcId="{0BCB0373-6FF4-42CB-822A-620EA0335777}" destId="{72DE8025-52F4-446B-9FAB-34EC6F674E3B}" srcOrd="0" destOrd="0" presId="urn:microsoft.com/office/officeart/2005/8/layout/StepDownProcess"/>
    <dgm:cxn modelId="{AD44DB4D-FD3E-4C04-AE11-C732B4766396}" type="presParOf" srcId="{C605E516-F0BD-45BB-AFEC-7C8329E74255}" destId="{C1EC11E7-BAA0-4DC7-9C20-154DE218D6CA}" srcOrd="0" destOrd="0" presId="urn:microsoft.com/office/officeart/2005/8/layout/StepDownProcess"/>
    <dgm:cxn modelId="{FCF260B1-5FFD-4DAA-9CD3-21A499E85375}" type="presParOf" srcId="{C1EC11E7-BAA0-4DC7-9C20-154DE218D6CA}" destId="{6C8418D1-6426-4257-BDD4-FCFC18A883E7}" srcOrd="0" destOrd="0" presId="urn:microsoft.com/office/officeart/2005/8/layout/StepDownProcess"/>
    <dgm:cxn modelId="{C2A57101-555A-4BF5-8CA3-52104A813362}" type="presParOf" srcId="{C1EC11E7-BAA0-4DC7-9C20-154DE218D6CA}" destId="{2AA35703-5F79-436B-B24E-59916BFE77B2}" srcOrd="1" destOrd="0" presId="urn:microsoft.com/office/officeart/2005/8/layout/StepDownProcess"/>
    <dgm:cxn modelId="{73078644-B8A5-479A-B689-842EA77D9D07}" type="presParOf" srcId="{C1EC11E7-BAA0-4DC7-9C20-154DE218D6CA}" destId="{72DE8025-52F4-446B-9FAB-34EC6F674E3B}" srcOrd="2" destOrd="0" presId="urn:microsoft.com/office/officeart/2005/8/layout/StepDownProcess"/>
    <dgm:cxn modelId="{E4714D5F-A0D4-4388-8FA8-25CAE0B10A50}" type="presParOf" srcId="{C605E516-F0BD-45BB-AFEC-7C8329E74255}" destId="{2069A7CC-4EB6-4C80-A823-133BB61CB20D}" srcOrd="1" destOrd="0" presId="urn:microsoft.com/office/officeart/2005/8/layout/StepDownProcess"/>
    <dgm:cxn modelId="{1BCDEFAA-EA59-42CE-A76A-8D2058F736D1}" type="presParOf" srcId="{C605E516-F0BD-45BB-AFEC-7C8329E74255}" destId="{7EA408D2-1CA3-4636-B17C-AF95EAA7DFD7}" srcOrd="2" destOrd="0" presId="urn:microsoft.com/office/officeart/2005/8/layout/StepDownProcess"/>
    <dgm:cxn modelId="{67FF09EA-C6BE-486C-9344-2934F44D4D0B}" type="presParOf" srcId="{7EA408D2-1CA3-4636-B17C-AF95EAA7DFD7}" destId="{1544D515-4DED-43A4-8BED-551EB3A4CB7F}" srcOrd="0" destOrd="0" presId="urn:microsoft.com/office/officeart/2005/8/layout/StepDownProcess"/>
    <dgm:cxn modelId="{E20A6C4A-36D5-44D5-A0DC-CBEBE568FD2D}" type="presParOf" srcId="{7EA408D2-1CA3-4636-B17C-AF95EAA7DFD7}" destId="{97388DC4-FA57-4681-B3DE-769A6CB8DC5D}" srcOrd="1" destOrd="0" presId="urn:microsoft.com/office/officeart/2005/8/layout/StepDownProcess"/>
    <dgm:cxn modelId="{ACE30115-97FB-4115-AD83-56CA35FFCCF3}" type="presParOf" srcId="{7EA408D2-1CA3-4636-B17C-AF95EAA7DFD7}" destId="{82C02375-FF5E-4642-B32F-8C9AFB744A2D}" srcOrd="2" destOrd="0" presId="urn:microsoft.com/office/officeart/2005/8/layout/StepDownProcess"/>
    <dgm:cxn modelId="{1A845863-9465-457F-8438-B27402869B93}" type="presParOf" srcId="{C605E516-F0BD-45BB-AFEC-7C8329E74255}" destId="{75BB517A-A5D7-4751-A53C-2309510F3549}" srcOrd="3" destOrd="0" presId="urn:microsoft.com/office/officeart/2005/8/layout/StepDownProcess"/>
    <dgm:cxn modelId="{D0693FFE-7BBB-49D3-9358-F8F500342179}" type="presParOf" srcId="{C605E516-F0BD-45BB-AFEC-7C8329E74255}" destId="{1978E06F-93AD-4A97-909A-CDAF8B93E011}" srcOrd="4" destOrd="0" presId="urn:microsoft.com/office/officeart/2005/8/layout/StepDownProcess"/>
    <dgm:cxn modelId="{60AB59B0-9D86-4780-ABE5-8455D9DDEBA5}" type="presParOf" srcId="{1978E06F-93AD-4A97-909A-CDAF8B93E011}" destId="{925FC5A9-6438-47AC-8101-580D75D175C8}" srcOrd="0" destOrd="0" presId="urn:microsoft.com/office/officeart/2005/8/layout/StepDownProcess"/>
    <dgm:cxn modelId="{64AD95E0-E609-4F5E-871C-2CFE83FF415F}" type="presParOf" srcId="{1978E06F-93AD-4A97-909A-CDAF8B93E011}" destId="{69A9C7A2-506D-4EF8-865D-E7F4E09F7CA7}" srcOrd="1" destOrd="0" presId="urn:microsoft.com/office/officeart/2005/8/layout/StepDownProcess"/>
    <dgm:cxn modelId="{8A52FB06-4B9C-4516-9072-50D8773939FD}" type="presParOf" srcId="{1978E06F-93AD-4A97-909A-CDAF8B93E011}" destId="{B74D4867-2A06-4AEC-A185-105177B83D5B}" srcOrd="2" destOrd="0" presId="urn:microsoft.com/office/officeart/2005/8/layout/StepDownProcess"/>
    <dgm:cxn modelId="{6BCF0873-7D80-4C49-8F30-163473BE772E}" type="presParOf" srcId="{C605E516-F0BD-45BB-AFEC-7C8329E74255}" destId="{C67D9001-463C-417C-8F02-1A5F5A55248F}" srcOrd="5" destOrd="0" presId="urn:microsoft.com/office/officeart/2005/8/layout/StepDownProcess"/>
    <dgm:cxn modelId="{0E5B78EB-5508-46AB-B828-6F706CBAC9F1}" type="presParOf" srcId="{C605E516-F0BD-45BB-AFEC-7C8329E74255}" destId="{775CA80F-C9DA-48E6-931F-7E71EE98350D}" srcOrd="6" destOrd="0" presId="urn:microsoft.com/office/officeart/2005/8/layout/StepDownProcess"/>
    <dgm:cxn modelId="{B6BB1E3A-66FD-41F5-9DAB-C01D1EF63E70}" type="presParOf" srcId="{775CA80F-C9DA-48E6-931F-7E71EE98350D}" destId="{361329CE-159A-45C3-B8E1-1387D18E3F67}"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0958DA-4333-48D2-8F93-8FB6055E89C0}"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45445F0-B8ED-4FD0-B84A-014C26A37060}">
      <dgm:prSet phldrT="[Text]"/>
      <dgm:spPr/>
      <dgm:t>
        <a:bodyPr/>
        <a:lstStyle/>
        <a:p>
          <a:r>
            <a:rPr lang="fa-IR" dirty="0" smtClean="0"/>
            <a:t>آشکار ساز</a:t>
          </a:r>
          <a:endParaRPr lang="en-US" dirty="0"/>
        </a:p>
      </dgm:t>
    </dgm:pt>
    <dgm:pt modelId="{BE64BF67-486B-4529-8884-F190612444B4}" type="parTrans" cxnId="{23BE80B2-E8B0-4C28-97D3-D584AF1D49B6}">
      <dgm:prSet/>
      <dgm:spPr/>
      <dgm:t>
        <a:bodyPr/>
        <a:lstStyle/>
        <a:p>
          <a:endParaRPr lang="en-US"/>
        </a:p>
      </dgm:t>
    </dgm:pt>
    <dgm:pt modelId="{92C8EBE0-38FA-48C8-B851-5978305DC239}" type="sibTrans" cxnId="{23BE80B2-E8B0-4C28-97D3-D584AF1D49B6}">
      <dgm:prSet/>
      <dgm:spPr/>
      <dgm:t>
        <a:bodyPr/>
        <a:lstStyle/>
        <a:p>
          <a:endParaRPr lang="en-US"/>
        </a:p>
      </dgm:t>
    </dgm:pt>
    <dgm:pt modelId="{DF63D22B-FF6B-4347-BD00-75F166A9E980}">
      <dgm:prSet phldrT="[Text]" phldr="1"/>
      <dgm:spPr/>
      <dgm:t>
        <a:bodyPr/>
        <a:lstStyle/>
        <a:p>
          <a:endParaRPr lang="en-US" dirty="0"/>
        </a:p>
      </dgm:t>
    </dgm:pt>
    <dgm:pt modelId="{B94E4637-3053-441F-A1C5-C3BE3818C1EE}" type="parTrans" cxnId="{E4C3F83D-300D-4A6D-8CCD-95F8AEC3A83D}">
      <dgm:prSet/>
      <dgm:spPr/>
      <dgm:t>
        <a:bodyPr/>
        <a:lstStyle/>
        <a:p>
          <a:endParaRPr lang="en-US"/>
        </a:p>
      </dgm:t>
    </dgm:pt>
    <dgm:pt modelId="{8FD677A1-AE7D-4F7D-83A6-9B9FCBDB32AD}" type="sibTrans" cxnId="{E4C3F83D-300D-4A6D-8CCD-95F8AEC3A83D}">
      <dgm:prSet/>
      <dgm:spPr/>
      <dgm:t>
        <a:bodyPr/>
        <a:lstStyle/>
        <a:p>
          <a:endParaRPr lang="en-US"/>
        </a:p>
      </dgm:t>
    </dgm:pt>
    <dgm:pt modelId="{74B762FF-A2FC-492A-9A17-D00B0426C8FF}">
      <dgm:prSet phldrT="[Text]"/>
      <dgm:spPr/>
      <dgm:t>
        <a:bodyPr/>
        <a:lstStyle/>
        <a:p>
          <a:r>
            <a:rPr lang="fa-IR" dirty="0" smtClean="0"/>
            <a:t>پیام خروجی</a:t>
          </a:r>
          <a:endParaRPr lang="en-US" dirty="0"/>
        </a:p>
      </dgm:t>
    </dgm:pt>
    <dgm:pt modelId="{E8CDF1A7-A89C-4E0D-BCBF-BAD59B9E22B1}" type="parTrans" cxnId="{79BD8357-50D7-4976-A5F8-5BC94241A316}">
      <dgm:prSet/>
      <dgm:spPr/>
      <dgm:t>
        <a:bodyPr/>
        <a:lstStyle/>
        <a:p>
          <a:endParaRPr lang="en-US"/>
        </a:p>
      </dgm:t>
    </dgm:pt>
    <dgm:pt modelId="{7A2DA84C-7E3D-4114-A864-DB662A4965C0}" type="sibTrans" cxnId="{79BD8357-50D7-4976-A5F8-5BC94241A316}">
      <dgm:prSet/>
      <dgm:spPr/>
      <dgm:t>
        <a:bodyPr/>
        <a:lstStyle/>
        <a:p>
          <a:endParaRPr lang="en-US"/>
        </a:p>
      </dgm:t>
    </dgm:pt>
    <dgm:pt modelId="{0BCB0373-6FF4-42CB-822A-620EA0335777}">
      <dgm:prSet phldrT="[Text]" custT="1"/>
      <dgm:spPr/>
      <dgm:t>
        <a:bodyPr/>
        <a:lstStyle/>
        <a:p>
          <a:pPr rtl="1"/>
          <a:r>
            <a:rPr lang="fa-IR" sz="2000" dirty="0" smtClean="0"/>
            <a:t>گیرنده</a:t>
          </a:r>
          <a:endParaRPr lang="en-US" sz="2000" dirty="0"/>
        </a:p>
      </dgm:t>
    </dgm:pt>
    <dgm:pt modelId="{05D282B7-F7B6-44CB-9BDA-E466876F3405}" type="parTrans" cxnId="{0853F384-50CB-406A-AF87-511B944BE9ED}">
      <dgm:prSet/>
      <dgm:spPr/>
      <dgm:t>
        <a:bodyPr/>
        <a:lstStyle/>
        <a:p>
          <a:endParaRPr lang="en-US"/>
        </a:p>
      </dgm:t>
    </dgm:pt>
    <dgm:pt modelId="{EA2C9B50-4FD3-4834-B52D-62B250354168}" type="sibTrans" cxnId="{0853F384-50CB-406A-AF87-511B944BE9ED}">
      <dgm:prSet/>
      <dgm:spPr/>
      <dgm:t>
        <a:bodyPr/>
        <a:lstStyle/>
        <a:p>
          <a:endParaRPr lang="en-US"/>
        </a:p>
      </dgm:t>
    </dgm:pt>
    <dgm:pt modelId="{5260EDA9-CF32-4673-B3F6-19B27FB6253F}">
      <dgm:prSet phldrT="[Text]"/>
      <dgm:spPr/>
      <dgm:t>
        <a:bodyPr/>
        <a:lstStyle/>
        <a:p>
          <a:r>
            <a:rPr lang="fa-IR" dirty="0" smtClean="0"/>
            <a:t>پردازش گر سیگنال</a:t>
          </a:r>
          <a:endParaRPr lang="en-US" dirty="0"/>
        </a:p>
      </dgm:t>
    </dgm:pt>
    <dgm:pt modelId="{A7D9A79C-248A-4694-B47F-344E7C558DEB}" type="parTrans" cxnId="{54B2CE6B-99DE-4D19-A753-7BA2BD480945}">
      <dgm:prSet/>
      <dgm:spPr/>
      <dgm:t>
        <a:bodyPr/>
        <a:lstStyle/>
        <a:p>
          <a:endParaRPr lang="en-US"/>
        </a:p>
      </dgm:t>
    </dgm:pt>
    <dgm:pt modelId="{8CAB4CFB-3A11-4B53-863D-204A849D44AA}" type="sibTrans" cxnId="{54B2CE6B-99DE-4D19-A753-7BA2BD480945}">
      <dgm:prSet/>
      <dgm:spPr/>
      <dgm:t>
        <a:bodyPr/>
        <a:lstStyle/>
        <a:p>
          <a:endParaRPr lang="en-US"/>
        </a:p>
      </dgm:t>
    </dgm:pt>
    <dgm:pt modelId="{D907DA73-7457-45DB-9A9D-1CAB49738923}">
      <dgm:prSet phldrT="[Text]" phldr="1"/>
      <dgm:spPr/>
      <dgm:t>
        <a:bodyPr/>
        <a:lstStyle/>
        <a:p>
          <a:endParaRPr lang="en-US" dirty="0"/>
        </a:p>
      </dgm:t>
    </dgm:pt>
    <dgm:pt modelId="{521F4719-771F-4D03-B759-2D0F1F5B97BD}" type="parTrans" cxnId="{EA2F2E88-C7E1-4490-9240-F223665F30E4}">
      <dgm:prSet/>
      <dgm:spPr/>
      <dgm:t>
        <a:bodyPr/>
        <a:lstStyle/>
        <a:p>
          <a:endParaRPr lang="en-US"/>
        </a:p>
      </dgm:t>
    </dgm:pt>
    <dgm:pt modelId="{0F784E72-DD28-4515-A73E-9C9822DBC45A}" type="sibTrans" cxnId="{EA2F2E88-C7E1-4490-9240-F223665F30E4}">
      <dgm:prSet/>
      <dgm:spPr/>
      <dgm:t>
        <a:bodyPr/>
        <a:lstStyle/>
        <a:p>
          <a:endParaRPr lang="en-US"/>
        </a:p>
      </dgm:t>
    </dgm:pt>
    <dgm:pt modelId="{80D28E8B-22E8-49C1-9404-B23228023917}">
      <dgm:prSet/>
      <dgm:spPr/>
      <dgm:t>
        <a:bodyPr/>
        <a:lstStyle/>
        <a:p>
          <a:r>
            <a:rPr lang="fa-IR" dirty="0" smtClean="0"/>
            <a:t>تزویج کننده کانال(خروجی)</a:t>
          </a:r>
          <a:endParaRPr lang="en-US" dirty="0"/>
        </a:p>
      </dgm:t>
    </dgm:pt>
    <dgm:pt modelId="{C2B45007-7B9D-4BA8-AF58-44914D74F083}" type="parTrans" cxnId="{11433D55-C63B-446A-8AA0-D9DF4F19073D}">
      <dgm:prSet/>
      <dgm:spPr/>
      <dgm:t>
        <a:bodyPr/>
        <a:lstStyle/>
        <a:p>
          <a:endParaRPr lang="en-US"/>
        </a:p>
      </dgm:t>
    </dgm:pt>
    <dgm:pt modelId="{327C988C-1114-4CC2-A034-670591FA99D2}" type="sibTrans" cxnId="{11433D55-C63B-446A-8AA0-D9DF4F19073D}">
      <dgm:prSet/>
      <dgm:spPr/>
      <dgm:t>
        <a:bodyPr/>
        <a:lstStyle/>
        <a:p>
          <a:endParaRPr lang="en-US"/>
        </a:p>
      </dgm:t>
    </dgm:pt>
    <dgm:pt modelId="{C605E516-F0BD-45BB-AFEC-7C8329E74255}" type="pres">
      <dgm:prSet presAssocID="{0C0958DA-4333-48D2-8F93-8FB6055E89C0}" presName="rootnode" presStyleCnt="0">
        <dgm:presLayoutVars>
          <dgm:chMax/>
          <dgm:chPref/>
          <dgm:dir/>
          <dgm:animLvl val="lvl"/>
        </dgm:presLayoutVars>
      </dgm:prSet>
      <dgm:spPr/>
      <dgm:t>
        <a:bodyPr/>
        <a:lstStyle/>
        <a:p>
          <a:endParaRPr lang="en-US"/>
        </a:p>
      </dgm:t>
    </dgm:pt>
    <dgm:pt modelId="{C1EC11E7-BAA0-4DC7-9C20-154DE218D6CA}" type="pres">
      <dgm:prSet presAssocID="{74B762FF-A2FC-492A-9A17-D00B0426C8FF}" presName="composite" presStyleCnt="0"/>
      <dgm:spPr/>
    </dgm:pt>
    <dgm:pt modelId="{6C8418D1-6426-4257-BDD4-FCFC18A883E7}" type="pres">
      <dgm:prSet presAssocID="{74B762FF-A2FC-492A-9A17-D00B0426C8FF}" presName="bentUpArrow1" presStyleLbl="alignImgPlace1" presStyleIdx="0" presStyleCnt="3" custAng="16200000" custLinFactX="200000" custLinFactNeighborX="202242" custLinFactNeighborY="5244"/>
      <dgm:spPr/>
    </dgm:pt>
    <dgm:pt modelId="{2AA35703-5F79-436B-B24E-59916BFE77B2}" type="pres">
      <dgm:prSet presAssocID="{74B762FF-A2FC-492A-9A17-D00B0426C8FF}" presName="ParentText" presStyleLbl="node1" presStyleIdx="0" presStyleCnt="4" custLinFactX="200000" custLinFactNeighborX="242510" custLinFactNeighborY="-51014">
        <dgm:presLayoutVars>
          <dgm:chMax val="1"/>
          <dgm:chPref val="1"/>
          <dgm:bulletEnabled val="1"/>
        </dgm:presLayoutVars>
      </dgm:prSet>
      <dgm:spPr/>
      <dgm:t>
        <a:bodyPr/>
        <a:lstStyle/>
        <a:p>
          <a:endParaRPr lang="en-US"/>
        </a:p>
      </dgm:t>
    </dgm:pt>
    <dgm:pt modelId="{72DE8025-52F4-446B-9FAB-34EC6F674E3B}" type="pres">
      <dgm:prSet presAssocID="{74B762FF-A2FC-492A-9A17-D00B0426C8FF}" presName="ChildText" presStyleLbl="revTx" presStyleIdx="0" presStyleCnt="3" custScaleX="121198" custScaleY="100643" custLinFactX="57498" custLinFactNeighborX="100000" custLinFactNeighborY="-9989">
        <dgm:presLayoutVars>
          <dgm:chMax val="0"/>
          <dgm:chPref val="0"/>
          <dgm:bulletEnabled val="1"/>
        </dgm:presLayoutVars>
      </dgm:prSet>
      <dgm:spPr/>
      <dgm:t>
        <a:bodyPr/>
        <a:lstStyle/>
        <a:p>
          <a:endParaRPr lang="en-US"/>
        </a:p>
      </dgm:t>
    </dgm:pt>
    <dgm:pt modelId="{2069A7CC-4EB6-4C80-A823-133BB61CB20D}" type="pres">
      <dgm:prSet presAssocID="{7A2DA84C-7E3D-4114-A864-DB662A4965C0}" presName="sibTrans" presStyleCnt="0"/>
      <dgm:spPr/>
    </dgm:pt>
    <dgm:pt modelId="{7EA408D2-1CA3-4636-B17C-AF95EAA7DFD7}" type="pres">
      <dgm:prSet presAssocID="{5260EDA9-CF32-4673-B3F6-19B27FB6253F}" presName="composite" presStyleCnt="0"/>
      <dgm:spPr/>
    </dgm:pt>
    <dgm:pt modelId="{1544D515-4DED-43A4-8BED-551EB3A4CB7F}" type="pres">
      <dgm:prSet presAssocID="{5260EDA9-CF32-4673-B3F6-19B27FB6253F}" presName="bentUpArrow1" presStyleLbl="alignImgPlace1" presStyleIdx="1" presStyleCnt="3" custAng="16200000" custLinFactX="63682" custLinFactNeighborX="100000" custLinFactNeighborY="1155"/>
      <dgm:spPr/>
    </dgm:pt>
    <dgm:pt modelId="{97388DC4-FA57-4681-B3DE-769A6CB8DC5D}" type="pres">
      <dgm:prSet presAssocID="{5260EDA9-CF32-4673-B3F6-19B27FB6253F}" presName="ParentText" presStyleLbl="node1" presStyleIdx="1" presStyleCnt="4" custLinFactX="9116" custLinFactNeighborX="100000" custLinFactNeighborY="-6824">
        <dgm:presLayoutVars>
          <dgm:chMax val="1"/>
          <dgm:chPref val="1"/>
          <dgm:bulletEnabled val="1"/>
        </dgm:presLayoutVars>
      </dgm:prSet>
      <dgm:spPr/>
      <dgm:t>
        <a:bodyPr/>
        <a:lstStyle/>
        <a:p>
          <a:endParaRPr lang="en-US"/>
        </a:p>
      </dgm:t>
    </dgm:pt>
    <dgm:pt modelId="{82C02375-FF5E-4642-B32F-8C9AFB744A2D}" type="pres">
      <dgm:prSet presAssocID="{5260EDA9-CF32-4673-B3F6-19B27FB6253F}" presName="ChildText" presStyleLbl="revTx" presStyleIdx="1" presStyleCnt="3" custScaleX="109698" custLinFactNeighborX="-95051" custLinFactNeighborY="-9720">
        <dgm:presLayoutVars>
          <dgm:chMax val="0"/>
          <dgm:chPref val="0"/>
          <dgm:bulletEnabled val="1"/>
        </dgm:presLayoutVars>
      </dgm:prSet>
      <dgm:spPr/>
      <dgm:t>
        <a:bodyPr/>
        <a:lstStyle/>
        <a:p>
          <a:endParaRPr lang="en-US"/>
        </a:p>
      </dgm:t>
    </dgm:pt>
    <dgm:pt modelId="{75BB517A-A5D7-4751-A53C-2309510F3549}" type="pres">
      <dgm:prSet presAssocID="{8CAB4CFB-3A11-4B53-863D-204A849D44AA}" presName="sibTrans" presStyleCnt="0"/>
      <dgm:spPr/>
    </dgm:pt>
    <dgm:pt modelId="{1978E06F-93AD-4A97-909A-CDAF8B93E011}" type="pres">
      <dgm:prSet presAssocID="{445445F0-B8ED-4FD0-B84A-014C26A37060}" presName="composite" presStyleCnt="0"/>
      <dgm:spPr/>
    </dgm:pt>
    <dgm:pt modelId="{925FC5A9-6438-47AC-8101-580D75D175C8}" type="pres">
      <dgm:prSet presAssocID="{445445F0-B8ED-4FD0-B84A-014C26A37060}" presName="bentUpArrow1" presStyleLbl="alignImgPlace1" presStyleIdx="2" presStyleCnt="3" custAng="16200000" custLinFactNeighborX="-82250" custLinFactNeighborY="-2949"/>
      <dgm:spPr/>
    </dgm:pt>
    <dgm:pt modelId="{69A9C7A2-506D-4EF8-865D-E7F4E09F7CA7}" type="pres">
      <dgm:prSet presAssocID="{445445F0-B8ED-4FD0-B84A-014C26A37060}" presName="ParentText" presStyleLbl="node1" presStyleIdx="2" presStyleCnt="4" custLinFactNeighborX="-58252" custLinFactNeighborY="-6973">
        <dgm:presLayoutVars>
          <dgm:chMax val="1"/>
          <dgm:chPref val="1"/>
          <dgm:bulletEnabled val="1"/>
        </dgm:presLayoutVars>
      </dgm:prSet>
      <dgm:spPr/>
      <dgm:t>
        <a:bodyPr/>
        <a:lstStyle/>
        <a:p>
          <a:endParaRPr lang="en-US"/>
        </a:p>
      </dgm:t>
    </dgm:pt>
    <dgm:pt modelId="{B74D4867-2A06-4AEC-A185-105177B83D5B}" type="pres">
      <dgm:prSet presAssocID="{445445F0-B8ED-4FD0-B84A-014C26A37060}" presName="ChildText" presStyleLbl="revTx" presStyleIdx="2" presStyleCnt="3" custLinFactX="-119075" custLinFactNeighborX="-200000" custLinFactNeighborY="-3888">
        <dgm:presLayoutVars>
          <dgm:chMax val="0"/>
          <dgm:chPref val="0"/>
          <dgm:bulletEnabled val="1"/>
        </dgm:presLayoutVars>
      </dgm:prSet>
      <dgm:spPr/>
      <dgm:t>
        <a:bodyPr/>
        <a:lstStyle/>
        <a:p>
          <a:endParaRPr lang="en-US"/>
        </a:p>
      </dgm:t>
    </dgm:pt>
    <dgm:pt modelId="{C67D9001-463C-417C-8F02-1A5F5A55248F}" type="pres">
      <dgm:prSet presAssocID="{92C8EBE0-38FA-48C8-B851-5978305DC239}" presName="sibTrans" presStyleCnt="0"/>
      <dgm:spPr/>
    </dgm:pt>
    <dgm:pt modelId="{775CA80F-C9DA-48E6-931F-7E71EE98350D}" type="pres">
      <dgm:prSet presAssocID="{80D28E8B-22E8-49C1-9404-B23228023917}" presName="composite" presStyleCnt="0"/>
      <dgm:spPr/>
    </dgm:pt>
    <dgm:pt modelId="{361329CE-159A-45C3-B8E1-1387D18E3F67}" type="pres">
      <dgm:prSet presAssocID="{80D28E8B-22E8-49C1-9404-B23228023917}" presName="ParentText" presStyleLbl="node1" presStyleIdx="3" presStyleCnt="4" custLinFactX="-100000" custLinFactNeighborX="-121613" custLinFactNeighborY="2559">
        <dgm:presLayoutVars>
          <dgm:chMax val="1"/>
          <dgm:chPref val="1"/>
          <dgm:bulletEnabled val="1"/>
        </dgm:presLayoutVars>
      </dgm:prSet>
      <dgm:spPr/>
      <dgm:t>
        <a:bodyPr/>
        <a:lstStyle/>
        <a:p>
          <a:endParaRPr lang="en-US"/>
        </a:p>
      </dgm:t>
    </dgm:pt>
  </dgm:ptLst>
  <dgm:cxnLst>
    <dgm:cxn modelId="{0853F384-50CB-406A-AF87-511B944BE9ED}" srcId="{74B762FF-A2FC-492A-9A17-D00B0426C8FF}" destId="{0BCB0373-6FF4-42CB-822A-620EA0335777}" srcOrd="0" destOrd="0" parTransId="{05D282B7-F7B6-44CB-9BDA-E466876F3405}" sibTransId="{EA2C9B50-4FD3-4834-B52D-62B250354168}"/>
    <dgm:cxn modelId="{79BD8357-50D7-4976-A5F8-5BC94241A316}" srcId="{0C0958DA-4333-48D2-8F93-8FB6055E89C0}" destId="{74B762FF-A2FC-492A-9A17-D00B0426C8FF}" srcOrd="0" destOrd="0" parTransId="{E8CDF1A7-A89C-4E0D-BCBF-BAD59B9E22B1}" sibTransId="{7A2DA84C-7E3D-4114-A864-DB662A4965C0}"/>
    <dgm:cxn modelId="{73ACAEED-7461-4D9A-88A2-7D278C18E64D}" type="presOf" srcId="{DF63D22B-FF6B-4347-BD00-75F166A9E980}" destId="{B74D4867-2A06-4AEC-A185-105177B83D5B}" srcOrd="0" destOrd="0" presId="urn:microsoft.com/office/officeart/2005/8/layout/StepDownProcess"/>
    <dgm:cxn modelId="{387D2B7A-9697-4154-A9FD-82B8E6642988}" type="presOf" srcId="{80D28E8B-22E8-49C1-9404-B23228023917}" destId="{361329CE-159A-45C3-B8E1-1387D18E3F67}" srcOrd="0" destOrd="0" presId="urn:microsoft.com/office/officeart/2005/8/layout/StepDownProcess"/>
    <dgm:cxn modelId="{E9DCB438-C82C-4D32-883C-215A5F2D9365}" type="presOf" srcId="{5260EDA9-CF32-4673-B3F6-19B27FB6253F}" destId="{97388DC4-FA57-4681-B3DE-769A6CB8DC5D}" srcOrd="0" destOrd="0" presId="urn:microsoft.com/office/officeart/2005/8/layout/StepDownProcess"/>
    <dgm:cxn modelId="{11433D55-C63B-446A-8AA0-D9DF4F19073D}" srcId="{0C0958DA-4333-48D2-8F93-8FB6055E89C0}" destId="{80D28E8B-22E8-49C1-9404-B23228023917}" srcOrd="3" destOrd="0" parTransId="{C2B45007-7B9D-4BA8-AF58-44914D74F083}" sibTransId="{327C988C-1114-4CC2-A034-670591FA99D2}"/>
    <dgm:cxn modelId="{ADDD572A-78A9-48FD-8461-4DE5AAE9C581}" type="presOf" srcId="{0C0958DA-4333-48D2-8F93-8FB6055E89C0}" destId="{C605E516-F0BD-45BB-AFEC-7C8329E74255}" srcOrd="0" destOrd="0" presId="urn:microsoft.com/office/officeart/2005/8/layout/StepDownProcess"/>
    <dgm:cxn modelId="{23BE80B2-E8B0-4C28-97D3-D584AF1D49B6}" srcId="{0C0958DA-4333-48D2-8F93-8FB6055E89C0}" destId="{445445F0-B8ED-4FD0-B84A-014C26A37060}" srcOrd="2" destOrd="0" parTransId="{BE64BF67-486B-4529-8884-F190612444B4}" sibTransId="{92C8EBE0-38FA-48C8-B851-5978305DC239}"/>
    <dgm:cxn modelId="{E4C3F83D-300D-4A6D-8CCD-95F8AEC3A83D}" srcId="{445445F0-B8ED-4FD0-B84A-014C26A37060}" destId="{DF63D22B-FF6B-4347-BD00-75F166A9E980}" srcOrd="0" destOrd="0" parTransId="{B94E4637-3053-441F-A1C5-C3BE3818C1EE}" sibTransId="{8FD677A1-AE7D-4F7D-83A6-9B9FCBDB32AD}"/>
    <dgm:cxn modelId="{30474660-591F-4A0C-AFBA-B8C3648D8DAC}" type="presOf" srcId="{74B762FF-A2FC-492A-9A17-D00B0426C8FF}" destId="{2AA35703-5F79-436B-B24E-59916BFE77B2}" srcOrd="0" destOrd="0" presId="urn:microsoft.com/office/officeart/2005/8/layout/StepDownProcess"/>
    <dgm:cxn modelId="{226A9D69-4148-45D5-89EE-6F96E81250DE}" type="presOf" srcId="{445445F0-B8ED-4FD0-B84A-014C26A37060}" destId="{69A9C7A2-506D-4EF8-865D-E7F4E09F7CA7}" srcOrd="0" destOrd="0" presId="urn:microsoft.com/office/officeart/2005/8/layout/StepDownProcess"/>
    <dgm:cxn modelId="{0983990E-7C3D-4536-AC30-F03A0B805FEF}" type="presOf" srcId="{0BCB0373-6FF4-42CB-822A-620EA0335777}" destId="{72DE8025-52F4-446B-9FAB-34EC6F674E3B}" srcOrd="0" destOrd="0" presId="urn:microsoft.com/office/officeart/2005/8/layout/StepDownProcess"/>
    <dgm:cxn modelId="{54B2CE6B-99DE-4D19-A753-7BA2BD480945}" srcId="{0C0958DA-4333-48D2-8F93-8FB6055E89C0}" destId="{5260EDA9-CF32-4673-B3F6-19B27FB6253F}" srcOrd="1" destOrd="0" parTransId="{A7D9A79C-248A-4694-B47F-344E7C558DEB}" sibTransId="{8CAB4CFB-3A11-4B53-863D-204A849D44AA}"/>
    <dgm:cxn modelId="{F230AB3A-B6C0-4B3F-BA77-885B257B9E4E}" type="presOf" srcId="{D907DA73-7457-45DB-9A9D-1CAB49738923}" destId="{82C02375-FF5E-4642-B32F-8C9AFB744A2D}" srcOrd="0" destOrd="0" presId="urn:microsoft.com/office/officeart/2005/8/layout/StepDownProcess"/>
    <dgm:cxn modelId="{EA2F2E88-C7E1-4490-9240-F223665F30E4}" srcId="{5260EDA9-CF32-4673-B3F6-19B27FB6253F}" destId="{D907DA73-7457-45DB-9A9D-1CAB49738923}" srcOrd="0" destOrd="0" parTransId="{521F4719-771F-4D03-B759-2D0F1F5B97BD}" sibTransId="{0F784E72-DD28-4515-A73E-9C9822DBC45A}"/>
    <dgm:cxn modelId="{13DDD524-0C17-4749-952F-294C97C5E0FE}" type="presParOf" srcId="{C605E516-F0BD-45BB-AFEC-7C8329E74255}" destId="{C1EC11E7-BAA0-4DC7-9C20-154DE218D6CA}" srcOrd="0" destOrd="0" presId="urn:microsoft.com/office/officeart/2005/8/layout/StepDownProcess"/>
    <dgm:cxn modelId="{C68EC92B-BD7C-42AD-8BA4-507939D93450}" type="presParOf" srcId="{C1EC11E7-BAA0-4DC7-9C20-154DE218D6CA}" destId="{6C8418D1-6426-4257-BDD4-FCFC18A883E7}" srcOrd="0" destOrd="0" presId="urn:microsoft.com/office/officeart/2005/8/layout/StepDownProcess"/>
    <dgm:cxn modelId="{B0E93188-CBAE-4103-8D7C-C947BE54FD1A}" type="presParOf" srcId="{C1EC11E7-BAA0-4DC7-9C20-154DE218D6CA}" destId="{2AA35703-5F79-436B-B24E-59916BFE77B2}" srcOrd="1" destOrd="0" presId="urn:microsoft.com/office/officeart/2005/8/layout/StepDownProcess"/>
    <dgm:cxn modelId="{A6D8A1F3-4105-4125-85D2-3119D76FCA87}" type="presParOf" srcId="{C1EC11E7-BAA0-4DC7-9C20-154DE218D6CA}" destId="{72DE8025-52F4-446B-9FAB-34EC6F674E3B}" srcOrd="2" destOrd="0" presId="urn:microsoft.com/office/officeart/2005/8/layout/StepDownProcess"/>
    <dgm:cxn modelId="{2BCECB7C-B72B-4355-AC25-A532932A18F5}" type="presParOf" srcId="{C605E516-F0BD-45BB-AFEC-7C8329E74255}" destId="{2069A7CC-4EB6-4C80-A823-133BB61CB20D}" srcOrd="1" destOrd="0" presId="urn:microsoft.com/office/officeart/2005/8/layout/StepDownProcess"/>
    <dgm:cxn modelId="{44F42DAD-CA27-4CD3-A601-D86E70CF8E73}" type="presParOf" srcId="{C605E516-F0BD-45BB-AFEC-7C8329E74255}" destId="{7EA408D2-1CA3-4636-B17C-AF95EAA7DFD7}" srcOrd="2" destOrd="0" presId="urn:microsoft.com/office/officeart/2005/8/layout/StepDownProcess"/>
    <dgm:cxn modelId="{B080803A-C6A4-4C4A-989E-08265ED766ED}" type="presParOf" srcId="{7EA408D2-1CA3-4636-B17C-AF95EAA7DFD7}" destId="{1544D515-4DED-43A4-8BED-551EB3A4CB7F}" srcOrd="0" destOrd="0" presId="urn:microsoft.com/office/officeart/2005/8/layout/StepDownProcess"/>
    <dgm:cxn modelId="{1BD42E47-A303-49A3-B03B-C01C7AA4695F}" type="presParOf" srcId="{7EA408D2-1CA3-4636-B17C-AF95EAA7DFD7}" destId="{97388DC4-FA57-4681-B3DE-769A6CB8DC5D}" srcOrd="1" destOrd="0" presId="urn:microsoft.com/office/officeart/2005/8/layout/StepDownProcess"/>
    <dgm:cxn modelId="{55DCD93F-315A-4A58-A122-86AB8417509B}" type="presParOf" srcId="{7EA408D2-1CA3-4636-B17C-AF95EAA7DFD7}" destId="{82C02375-FF5E-4642-B32F-8C9AFB744A2D}" srcOrd="2" destOrd="0" presId="urn:microsoft.com/office/officeart/2005/8/layout/StepDownProcess"/>
    <dgm:cxn modelId="{C7438BDF-0D27-4512-B0A3-B5434C134D5F}" type="presParOf" srcId="{C605E516-F0BD-45BB-AFEC-7C8329E74255}" destId="{75BB517A-A5D7-4751-A53C-2309510F3549}" srcOrd="3" destOrd="0" presId="urn:microsoft.com/office/officeart/2005/8/layout/StepDownProcess"/>
    <dgm:cxn modelId="{CD59CA85-9A1A-407B-89A7-EDCD671279EB}" type="presParOf" srcId="{C605E516-F0BD-45BB-AFEC-7C8329E74255}" destId="{1978E06F-93AD-4A97-909A-CDAF8B93E011}" srcOrd="4" destOrd="0" presId="urn:microsoft.com/office/officeart/2005/8/layout/StepDownProcess"/>
    <dgm:cxn modelId="{AF14AB67-3074-498D-A6AF-774D4EE59B97}" type="presParOf" srcId="{1978E06F-93AD-4A97-909A-CDAF8B93E011}" destId="{925FC5A9-6438-47AC-8101-580D75D175C8}" srcOrd="0" destOrd="0" presId="urn:microsoft.com/office/officeart/2005/8/layout/StepDownProcess"/>
    <dgm:cxn modelId="{BE44926E-BD60-4AD6-9D99-239F9E3C0315}" type="presParOf" srcId="{1978E06F-93AD-4A97-909A-CDAF8B93E011}" destId="{69A9C7A2-506D-4EF8-865D-E7F4E09F7CA7}" srcOrd="1" destOrd="0" presId="urn:microsoft.com/office/officeart/2005/8/layout/StepDownProcess"/>
    <dgm:cxn modelId="{28446664-407E-4482-A7D8-A01CBD5AE251}" type="presParOf" srcId="{1978E06F-93AD-4A97-909A-CDAF8B93E011}" destId="{B74D4867-2A06-4AEC-A185-105177B83D5B}" srcOrd="2" destOrd="0" presId="urn:microsoft.com/office/officeart/2005/8/layout/StepDownProcess"/>
    <dgm:cxn modelId="{3224DD74-AB3B-4B20-B01D-EF36B5CD82EC}" type="presParOf" srcId="{C605E516-F0BD-45BB-AFEC-7C8329E74255}" destId="{C67D9001-463C-417C-8F02-1A5F5A55248F}" srcOrd="5" destOrd="0" presId="urn:microsoft.com/office/officeart/2005/8/layout/StepDownProcess"/>
    <dgm:cxn modelId="{CA3DA140-4789-4337-B801-03FC0ADD362D}" type="presParOf" srcId="{C605E516-F0BD-45BB-AFEC-7C8329E74255}" destId="{775CA80F-C9DA-48E6-931F-7E71EE98350D}" srcOrd="6" destOrd="0" presId="urn:microsoft.com/office/officeart/2005/8/layout/StepDownProcess"/>
    <dgm:cxn modelId="{81572C00-4BF4-4C31-A13E-5BCF1D543795}" type="presParOf" srcId="{775CA80F-C9DA-48E6-931F-7E71EE98350D}" destId="{361329CE-159A-45C3-B8E1-1387D18E3F67}"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FE5028-21EA-45AF-A6C2-AA5E9A0FEBEE}" type="doc">
      <dgm:prSet loTypeId="urn:microsoft.com/office/officeart/2005/8/layout/hProcess11" loCatId="process" qsTypeId="urn:microsoft.com/office/officeart/2005/8/quickstyle/simple1" qsCatId="simple" csTypeId="urn:microsoft.com/office/officeart/2005/8/colors/accent1_2" csCatId="accent1" phldr="1"/>
      <dgm:spPr/>
    </dgm:pt>
    <dgm:pt modelId="{51A3F876-D1E4-4A21-9002-F7273D7DF871}">
      <dgm:prSet phldrT="[Text]"/>
      <dgm:spPr/>
      <dgm:t>
        <a:bodyPr/>
        <a:lstStyle/>
        <a:p>
          <a:r>
            <a:rPr lang="fa-IR" dirty="0" smtClean="0"/>
            <a:t>کانال ارتباطی</a:t>
          </a:r>
        </a:p>
        <a:p>
          <a:r>
            <a:rPr lang="fa-IR" dirty="0" smtClean="0"/>
            <a:t> (فیبر نوری)</a:t>
          </a:r>
          <a:endParaRPr lang="en-US" dirty="0"/>
        </a:p>
      </dgm:t>
    </dgm:pt>
    <dgm:pt modelId="{359E3E2B-E76D-4817-A8A1-6BEA7F735BB8}" type="parTrans" cxnId="{6A487FEB-8C12-46B0-A2DA-D407004575CA}">
      <dgm:prSet/>
      <dgm:spPr/>
      <dgm:t>
        <a:bodyPr/>
        <a:lstStyle/>
        <a:p>
          <a:endParaRPr lang="en-US"/>
        </a:p>
      </dgm:t>
    </dgm:pt>
    <dgm:pt modelId="{110C4FA9-CEF1-4276-8452-1B07966E7D1D}" type="sibTrans" cxnId="{6A487FEB-8C12-46B0-A2DA-D407004575CA}">
      <dgm:prSet/>
      <dgm:spPr/>
      <dgm:t>
        <a:bodyPr/>
        <a:lstStyle/>
        <a:p>
          <a:endParaRPr lang="en-US"/>
        </a:p>
      </dgm:t>
    </dgm:pt>
    <dgm:pt modelId="{654D9670-6B39-4EC6-8533-6225578A5C9B}" type="pres">
      <dgm:prSet presAssocID="{77FE5028-21EA-45AF-A6C2-AA5E9A0FEBEE}" presName="Name0" presStyleCnt="0">
        <dgm:presLayoutVars>
          <dgm:dir/>
          <dgm:resizeHandles val="exact"/>
        </dgm:presLayoutVars>
      </dgm:prSet>
      <dgm:spPr/>
    </dgm:pt>
    <dgm:pt modelId="{DC784464-3034-40CE-8D21-AD44DFC02914}" type="pres">
      <dgm:prSet presAssocID="{77FE5028-21EA-45AF-A6C2-AA5E9A0FEBEE}" presName="arrow" presStyleLbl="bgShp" presStyleIdx="0" presStyleCnt="1" custScaleX="66938" custScaleY="78564" custLinFactNeighborX="-6194" custLinFactNeighborY="-25796"/>
      <dgm:spPr/>
    </dgm:pt>
    <dgm:pt modelId="{384AB54A-F533-4220-9AE1-D329B309390B}" type="pres">
      <dgm:prSet presAssocID="{77FE5028-21EA-45AF-A6C2-AA5E9A0FEBEE}" presName="points" presStyleCnt="0"/>
      <dgm:spPr/>
    </dgm:pt>
    <dgm:pt modelId="{DCCDF2E7-9D71-44D5-B6D8-75AE5B62026E}" type="pres">
      <dgm:prSet presAssocID="{51A3F876-D1E4-4A21-9002-F7273D7DF871}" presName="compositeA" presStyleCnt="0"/>
      <dgm:spPr/>
    </dgm:pt>
    <dgm:pt modelId="{3683D818-C7CC-429E-863F-7C52413EC0BD}" type="pres">
      <dgm:prSet presAssocID="{51A3F876-D1E4-4A21-9002-F7273D7DF871}" presName="textA" presStyleLbl="revTx" presStyleIdx="0" presStyleCnt="1" custScaleX="71210" custScaleY="122470" custLinFactY="47496" custLinFactNeighborX="1498" custLinFactNeighborY="100000">
        <dgm:presLayoutVars>
          <dgm:bulletEnabled val="1"/>
        </dgm:presLayoutVars>
      </dgm:prSet>
      <dgm:spPr/>
      <dgm:t>
        <a:bodyPr/>
        <a:lstStyle/>
        <a:p>
          <a:endParaRPr lang="en-US"/>
        </a:p>
      </dgm:t>
    </dgm:pt>
    <dgm:pt modelId="{2726C767-4D96-4B7D-BC07-7B7256303763}" type="pres">
      <dgm:prSet presAssocID="{51A3F876-D1E4-4A21-9002-F7273D7DF871}" presName="circleA" presStyleLbl="node1" presStyleIdx="0" presStyleCnt="1"/>
      <dgm:spPr/>
    </dgm:pt>
    <dgm:pt modelId="{72FC3612-B1DA-49ED-98C9-32C7F79AED8D}" type="pres">
      <dgm:prSet presAssocID="{51A3F876-D1E4-4A21-9002-F7273D7DF871}" presName="spaceA" presStyleCnt="0"/>
      <dgm:spPr/>
    </dgm:pt>
  </dgm:ptLst>
  <dgm:cxnLst>
    <dgm:cxn modelId="{6EDD6256-2403-4EB4-84ED-7990A949FC2F}" type="presOf" srcId="{77FE5028-21EA-45AF-A6C2-AA5E9A0FEBEE}" destId="{654D9670-6B39-4EC6-8533-6225578A5C9B}" srcOrd="0" destOrd="0" presId="urn:microsoft.com/office/officeart/2005/8/layout/hProcess11"/>
    <dgm:cxn modelId="{6A487FEB-8C12-46B0-A2DA-D407004575CA}" srcId="{77FE5028-21EA-45AF-A6C2-AA5E9A0FEBEE}" destId="{51A3F876-D1E4-4A21-9002-F7273D7DF871}" srcOrd="0" destOrd="0" parTransId="{359E3E2B-E76D-4817-A8A1-6BEA7F735BB8}" sibTransId="{110C4FA9-CEF1-4276-8452-1B07966E7D1D}"/>
    <dgm:cxn modelId="{8BF9D65F-8ADB-4441-964F-DF50D68C55E7}" type="presOf" srcId="{51A3F876-D1E4-4A21-9002-F7273D7DF871}" destId="{3683D818-C7CC-429E-863F-7C52413EC0BD}" srcOrd="0" destOrd="0" presId="urn:microsoft.com/office/officeart/2005/8/layout/hProcess11"/>
    <dgm:cxn modelId="{4E5FCCC7-5CC8-45BC-9CBF-1447FE0B8133}" type="presParOf" srcId="{654D9670-6B39-4EC6-8533-6225578A5C9B}" destId="{DC784464-3034-40CE-8D21-AD44DFC02914}" srcOrd="0" destOrd="0" presId="urn:microsoft.com/office/officeart/2005/8/layout/hProcess11"/>
    <dgm:cxn modelId="{490EE9FB-7278-4AB7-BF84-4AE5789B11F2}" type="presParOf" srcId="{654D9670-6B39-4EC6-8533-6225578A5C9B}" destId="{384AB54A-F533-4220-9AE1-D329B309390B}" srcOrd="1" destOrd="0" presId="urn:microsoft.com/office/officeart/2005/8/layout/hProcess11"/>
    <dgm:cxn modelId="{B78EEE61-466D-4838-AABB-4C9E41DAA29B}" type="presParOf" srcId="{384AB54A-F533-4220-9AE1-D329B309390B}" destId="{DCCDF2E7-9D71-44D5-B6D8-75AE5B62026E}" srcOrd="0" destOrd="0" presId="urn:microsoft.com/office/officeart/2005/8/layout/hProcess11"/>
    <dgm:cxn modelId="{7C4206F4-AFA5-48D2-BADB-DAFCE0B9FAA2}" type="presParOf" srcId="{DCCDF2E7-9D71-44D5-B6D8-75AE5B62026E}" destId="{3683D818-C7CC-429E-863F-7C52413EC0BD}" srcOrd="0" destOrd="0" presId="urn:microsoft.com/office/officeart/2005/8/layout/hProcess11"/>
    <dgm:cxn modelId="{0238BD99-1ADD-43DB-95BD-1EA2E6072908}" type="presParOf" srcId="{DCCDF2E7-9D71-44D5-B6D8-75AE5B62026E}" destId="{2726C767-4D96-4B7D-BC07-7B7256303763}" srcOrd="1" destOrd="0" presId="urn:microsoft.com/office/officeart/2005/8/layout/hProcess11"/>
    <dgm:cxn modelId="{523E4951-B4E6-4F3E-ABF1-29350041BDDC}" type="presParOf" srcId="{DCCDF2E7-9D71-44D5-B6D8-75AE5B62026E}" destId="{72FC3612-B1DA-49ED-98C9-32C7F79AED8D}"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A1F718-F7D7-4FFD-9325-B289BF8E5EB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DE28B823-4C11-4B40-A9D5-7CBD413A784F}">
      <dgm:prSet phldrT="[Text]"/>
      <dgm:spPr/>
      <dgm:t>
        <a:bodyPr/>
        <a:lstStyle/>
        <a:p>
          <a:r>
            <a:rPr lang="en-US" dirty="0" smtClean="0"/>
            <a:t>SONET ADM</a:t>
          </a:r>
          <a:endParaRPr lang="en-US" dirty="0"/>
        </a:p>
      </dgm:t>
    </dgm:pt>
    <dgm:pt modelId="{8808771D-B320-411E-B8A5-5B361BF9B7ED}" type="parTrans" cxnId="{1E764B3E-72B1-464A-9F0C-8A3C5FA81CA0}">
      <dgm:prSet/>
      <dgm:spPr/>
      <dgm:t>
        <a:bodyPr/>
        <a:lstStyle/>
        <a:p>
          <a:endParaRPr lang="en-US"/>
        </a:p>
      </dgm:t>
    </dgm:pt>
    <dgm:pt modelId="{2EA1D0EA-439F-4827-A175-25690C533B91}" type="sibTrans" cxnId="{1E764B3E-72B1-464A-9F0C-8A3C5FA81CA0}">
      <dgm:prSet/>
      <dgm:spPr/>
      <dgm:t>
        <a:bodyPr/>
        <a:lstStyle/>
        <a:p>
          <a:endParaRPr lang="en-US"/>
        </a:p>
      </dgm:t>
    </dgm:pt>
    <dgm:pt modelId="{78D33C00-03E3-4926-B453-50731E1FA897}">
      <dgm:prSet phldrT="[Text]"/>
      <dgm:spPr/>
      <dgm:t>
        <a:bodyPr/>
        <a:lstStyle/>
        <a:p>
          <a:r>
            <a:rPr lang="en-US" dirty="0" smtClean="0"/>
            <a:t>SONET ADM</a:t>
          </a:r>
          <a:endParaRPr lang="en-US" dirty="0"/>
        </a:p>
      </dgm:t>
    </dgm:pt>
    <dgm:pt modelId="{01C5A1D1-A36A-4FA8-AD02-7538D4AFA3F5}" type="parTrans" cxnId="{A461EBDA-8873-4EA4-B738-C51671DB3E32}">
      <dgm:prSet/>
      <dgm:spPr/>
      <dgm:t>
        <a:bodyPr/>
        <a:lstStyle/>
        <a:p>
          <a:endParaRPr lang="en-US"/>
        </a:p>
      </dgm:t>
    </dgm:pt>
    <dgm:pt modelId="{F7306784-9353-4F88-87A0-F78C19E3C346}" type="sibTrans" cxnId="{A461EBDA-8873-4EA4-B738-C51671DB3E32}">
      <dgm:prSet/>
      <dgm:spPr/>
      <dgm:t>
        <a:bodyPr/>
        <a:lstStyle/>
        <a:p>
          <a:endParaRPr lang="en-US"/>
        </a:p>
      </dgm:t>
    </dgm:pt>
    <dgm:pt modelId="{BBB1B291-739B-4F4A-A8B4-8185F8CC53FF}">
      <dgm:prSet phldrT="[Text]"/>
      <dgm:spPr/>
      <dgm:t>
        <a:bodyPr/>
        <a:lstStyle/>
        <a:p>
          <a:r>
            <a:rPr lang="en-US" dirty="0" smtClean="0"/>
            <a:t>SONET ADM</a:t>
          </a:r>
          <a:endParaRPr lang="en-US" dirty="0"/>
        </a:p>
      </dgm:t>
    </dgm:pt>
    <dgm:pt modelId="{248331C4-DD66-4A9C-AF24-C87013584864}" type="parTrans" cxnId="{3D55F47E-D675-461C-947F-2D2B35ED0513}">
      <dgm:prSet/>
      <dgm:spPr/>
      <dgm:t>
        <a:bodyPr/>
        <a:lstStyle/>
        <a:p>
          <a:endParaRPr lang="en-US"/>
        </a:p>
      </dgm:t>
    </dgm:pt>
    <dgm:pt modelId="{0367F733-67F5-4A52-8BC4-8C82E21C4C0E}" type="sibTrans" cxnId="{3D55F47E-D675-461C-947F-2D2B35ED0513}">
      <dgm:prSet/>
      <dgm:spPr/>
      <dgm:t>
        <a:bodyPr/>
        <a:lstStyle/>
        <a:p>
          <a:endParaRPr lang="en-US"/>
        </a:p>
      </dgm:t>
    </dgm:pt>
    <dgm:pt modelId="{2E52CB10-5E4E-4D40-9224-40C3BD7E5613}">
      <dgm:prSet phldrT="[Text]"/>
      <dgm:spPr/>
      <dgm:t>
        <a:bodyPr/>
        <a:lstStyle/>
        <a:p>
          <a:r>
            <a:rPr lang="en-US" dirty="0" smtClean="0"/>
            <a:t>SONET ADM</a:t>
          </a:r>
          <a:endParaRPr lang="en-US" dirty="0"/>
        </a:p>
      </dgm:t>
    </dgm:pt>
    <dgm:pt modelId="{C94E49CC-F07D-48C3-BF03-EFB1159CCAA2}" type="parTrans" cxnId="{CE6B73D6-1F6B-4476-99B9-EF7BF655049E}">
      <dgm:prSet/>
      <dgm:spPr/>
      <dgm:t>
        <a:bodyPr/>
        <a:lstStyle/>
        <a:p>
          <a:endParaRPr lang="en-US"/>
        </a:p>
      </dgm:t>
    </dgm:pt>
    <dgm:pt modelId="{C758C160-605E-4A58-85F5-C9EAED68D25E}" type="sibTrans" cxnId="{CE6B73D6-1F6B-4476-99B9-EF7BF655049E}">
      <dgm:prSet/>
      <dgm:spPr/>
      <dgm:t>
        <a:bodyPr/>
        <a:lstStyle/>
        <a:p>
          <a:endParaRPr lang="en-US"/>
        </a:p>
      </dgm:t>
    </dgm:pt>
    <dgm:pt modelId="{DEDB21BA-D71C-450B-9FB7-221074689985}" type="pres">
      <dgm:prSet presAssocID="{82A1F718-F7D7-4FFD-9325-B289BF8E5EB6}" presName="cycle" presStyleCnt="0">
        <dgm:presLayoutVars>
          <dgm:dir/>
          <dgm:resizeHandles val="exact"/>
        </dgm:presLayoutVars>
      </dgm:prSet>
      <dgm:spPr/>
      <dgm:t>
        <a:bodyPr/>
        <a:lstStyle/>
        <a:p>
          <a:endParaRPr lang="en-US"/>
        </a:p>
      </dgm:t>
    </dgm:pt>
    <dgm:pt modelId="{7A2AA7E5-4EDB-4BB3-9DBC-B8A59EB43878}" type="pres">
      <dgm:prSet presAssocID="{DE28B823-4C11-4B40-A9D5-7CBD413A784F}" presName="node" presStyleLbl="node1" presStyleIdx="0" presStyleCnt="4">
        <dgm:presLayoutVars>
          <dgm:bulletEnabled val="1"/>
        </dgm:presLayoutVars>
      </dgm:prSet>
      <dgm:spPr/>
      <dgm:t>
        <a:bodyPr/>
        <a:lstStyle/>
        <a:p>
          <a:endParaRPr lang="en-US"/>
        </a:p>
      </dgm:t>
    </dgm:pt>
    <dgm:pt modelId="{5BB00FD3-5178-48F2-86D6-50EF85475FAD}" type="pres">
      <dgm:prSet presAssocID="{DE28B823-4C11-4B40-A9D5-7CBD413A784F}" presName="spNode" presStyleCnt="0"/>
      <dgm:spPr/>
    </dgm:pt>
    <dgm:pt modelId="{74DB9543-50BD-434E-83CC-330423201813}" type="pres">
      <dgm:prSet presAssocID="{2EA1D0EA-439F-4827-A175-25690C533B91}" presName="sibTrans" presStyleLbl="sibTrans1D1" presStyleIdx="0" presStyleCnt="4"/>
      <dgm:spPr/>
      <dgm:t>
        <a:bodyPr/>
        <a:lstStyle/>
        <a:p>
          <a:endParaRPr lang="en-US"/>
        </a:p>
      </dgm:t>
    </dgm:pt>
    <dgm:pt modelId="{1CD801AF-A58D-4A97-B194-7855A6541447}" type="pres">
      <dgm:prSet presAssocID="{78D33C00-03E3-4926-B453-50731E1FA897}" presName="node" presStyleLbl="node1" presStyleIdx="1" presStyleCnt="4" custScaleX="102487" custRadScaleRad="152488" custRadScaleInc="-5853">
        <dgm:presLayoutVars>
          <dgm:bulletEnabled val="1"/>
        </dgm:presLayoutVars>
      </dgm:prSet>
      <dgm:spPr/>
      <dgm:t>
        <a:bodyPr/>
        <a:lstStyle/>
        <a:p>
          <a:endParaRPr lang="en-US"/>
        </a:p>
      </dgm:t>
    </dgm:pt>
    <dgm:pt modelId="{BFD97894-3F07-4D6F-A72A-D0ABD0ED5CBE}" type="pres">
      <dgm:prSet presAssocID="{78D33C00-03E3-4926-B453-50731E1FA897}" presName="spNode" presStyleCnt="0"/>
      <dgm:spPr/>
    </dgm:pt>
    <dgm:pt modelId="{D0BCA385-3050-4D7F-BAA4-38AD88223DAB}" type="pres">
      <dgm:prSet presAssocID="{F7306784-9353-4F88-87A0-F78C19E3C346}" presName="sibTrans" presStyleLbl="sibTrans1D1" presStyleIdx="1" presStyleCnt="4"/>
      <dgm:spPr/>
      <dgm:t>
        <a:bodyPr/>
        <a:lstStyle/>
        <a:p>
          <a:endParaRPr lang="en-US"/>
        </a:p>
      </dgm:t>
    </dgm:pt>
    <dgm:pt modelId="{38BC428D-8DA4-4A21-8F7E-6AC1277D36DC}" type="pres">
      <dgm:prSet presAssocID="{BBB1B291-739B-4F4A-A8B4-8185F8CC53FF}" presName="node" presStyleLbl="node1" presStyleIdx="2" presStyleCnt="4" custScaleY="99360" custRadScaleRad="100153" custRadScaleInc="-3159">
        <dgm:presLayoutVars>
          <dgm:bulletEnabled val="1"/>
        </dgm:presLayoutVars>
      </dgm:prSet>
      <dgm:spPr/>
      <dgm:t>
        <a:bodyPr/>
        <a:lstStyle/>
        <a:p>
          <a:endParaRPr lang="en-US"/>
        </a:p>
      </dgm:t>
    </dgm:pt>
    <dgm:pt modelId="{5869EDA3-DCD8-4A97-A730-5FCD98CC9B9E}" type="pres">
      <dgm:prSet presAssocID="{BBB1B291-739B-4F4A-A8B4-8185F8CC53FF}" presName="spNode" presStyleCnt="0"/>
      <dgm:spPr/>
    </dgm:pt>
    <dgm:pt modelId="{B97296FD-9F58-484A-B4D4-D8A2147CE2B6}" type="pres">
      <dgm:prSet presAssocID="{0367F733-67F5-4A52-8BC4-8C82E21C4C0E}" presName="sibTrans" presStyleLbl="sibTrans1D1" presStyleIdx="2" presStyleCnt="4"/>
      <dgm:spPr/>
      <dgm:t>
        <a:bodyPr/>
        <a:lstStyle/>
        <a:p>
          <a:endParaRPr lang="en-US"/>
        </a:p>
      </dgm:t>
    </dgm:pt>
    <dgm:pt modelId="{BA904FDF-92C7-4732-8D69-1D81DFF39BED}" type="pres">
      <dgm:prSet presAssocID="{2E52CB10-5E4E-4D40-9224-40C3BD7E5613}" presName="node" presStyleLbl="node1" presStyleIdx="3" presStyleCnt="4" custRadScaleRad="159555" custRadScaleInc="-5344">
        <dgm:presLayoutVars>
          <dgm:bulletEnabled val="1"/>
        </dgm:presLayoutVars>
      </dgm:prSet>
      <dgm:spPr/>
      <dgm:t>
        <a:bodyPr/>
        <a:lstStyle/>
        <a:p>
          <a:endParaRPr lang="en-US"/>
        </a:p>
      </dgm:t>
    </dgm:pt>
    <dgm:pt modelId="{AC1EED21-8705-4FF7-BC9D-F98172F7B36A}" type="pres">
      <dgm:prSet presAssocID="{2E52CB10-5E4E-4D40-9224-40C3BD7E5613}" presName="spNode" presStyleCnt="0"/>
      <dgm:spPr/>
    </dgm:pt>
    <dgm:pt modelId="{C72ABB78-0BFB-40AD-B6E6-B7BD3E792AC6}" type="pres">
      <dgm:prSet presAssocID="{C758C160-605E-4A58-85F5-C9EAED68D25E}" presName="sibTrans" presStyleLbl="sibTrans1D1" presStyleIdx="3" presStyleCnt="4"/>
      <dgm:spPr/>
      <dgm:t>
        <a:bodyPr/>
        <a:lstStyle/>
        <a:p>
          <a:endParaRPr lang="en-US"/>
        </a:p>
      </dgm:t>
    </dgm:pt>
  </dgm:ptLst>
  <dgm:cxnLst>
    <dgm:cxn modelId="{939EA5BD-87C1-40D1-A570-DB4D3250BA59}" type="presOf" srcId="{2EA1D0EA-439F-4827-A175-25690C533B91}" destId="{74DB9543-50BD-434E-83CC-330423201813}" srcOrd="0" destOrd="0" presId="urn:microsoft.com/office/officeart/2005/8/layout/cycle6"/>
    <dgm:cxn modelId="{40A96AE1-B3DE-4EA8-839D-144EC8D4D6E6}" type="presOf" srcId="{BBB1B291-739B-4F4A-A8B4-8185F8CC53FF}" destId="{38BC428D-8DA4-4A21-8F7E-6AC1277D36DC}" srcOrd="0" destOrd="0" presId="urn:microsoft.com/office/officeart/2005/8/layout/cycle6"/>
    <dgm:cxn modelId="{1E098228-E6C4-4A30-B28A-B24E5E34C830}" type="presOf" srcId="{82A1F718-F7D7-4FFD-9325-B289BF8E5EB6}" destId="{DEDB21BA-D71C-450B-9FB7-221074689985}" srcOrd="0" destOrd="0" presId="urn:microsoft.com/office/officeart/2005/8/layout/cycle6"/>
    <dgm:cxn modelId="{3D55F47E-D675-461C-947F-2D2B35ED0513}" srcId="{82A1F718-F7D7-4FFD-9325-B289BF8E5EB6}" destId="{BBB1B291-739B-4F4A-A8B4-8185F8CC53FF}" srcOrd="2" destOrd="0" parTransId="{248331C4-DD66-4A9C-AF24-C87013584864}" sibTransId="{0367F733-67F5-4A52-8BC4-8C82E21C4C0E}"/>
    <dgm:cxn modelId="{7BC271BA-513F-4299-8743-7178D8F24FB3}" type="presOf" srcId="{DE28B823-4C11-4B40-A9D5-7CBD413A784F}" destId="{7A2AA7E5-4EDB-4BB3-9DBC-B8A59EB43878}" srcOrd="0" destOrd="0" presId="urn:microsoft.com/office/officeart/2005/8/layout/cycle6"/>
    <dgm:cxn modelId="{A8B10BC4-C0D9-4834-957C-02BB0E7FC45B}" type="presOf" srcId="{2E52CB10-5E4E-4D40-9224-40C3BD7E5613}" destId="{BA904FDF-92C7-4732-8D69-1D81DFF39BED}" srcOrd="0" destOrd="0" presId="urn:microsoft.com/office/officeart/2005/8/layout/cycle6"/>
    <dgm:cxn modelId="{CE6B73D6-1F6B-4476-99B9-EF7BF655049E}" srcId="{82A1F718-F7D7-4FFD-9325-B289BF8E5EB6}" destId="{2E52CB10-5E4E-4D40-9224-40C3BD7E5613}" srcOrd="3" destOrd="0" parTransId="{C94E49CC-F07D-48C3-BF03-EFB1159CCAA2}" sibTransId="{C758C160-605E-4A58-85F5-C9EAED68D25E}"/>
    <dgm:cxn modelId="{1E764B3E-72B1-464A-9F0C-8A3C5FA81CA0}" srcId="{82A1F718-F7D7-4FFD-9325-B289BF8E5EB6}" destId="{DE28B823-4C11-4B40-A9D5-7CBD413A784F}" srcOrd="0" destOrd="0" parTransId="{8808771D-B320-411E-B8A5-5B361BF9B7ED}" sibTransId="{2EA1D0EA-439F-4827-A175-25690C533B91}"/>
    <dgm:cxn modelId="{BE5DD68A-4884-484C-BEF6-7A250662BC8A}" type="presOf" srcId="{0367F733-67F5-4A52-8BC4-8C82E21C4C0E}" destId="{B97296FD-9F58-484A-B4D4-D8A2147CE2B6}" srcOrd="0" destOrd="0" presId="urn:microsoft.com/office/officeart/2005/8/layout/cycle6"/>
    <dgm:cxn modelId="{A6CD3880-D23E-4500-8E8C-8BC3FB5AE7B1}" type="presOf" srcId="{C758C160-605E-4A58-85F5-C9EAED68D25E}" destId="{C72ABB78-0BFB-40AD-B6E6-B7BD3E792AC6}" srcOrd="0" destOrd="0" presId="urn:microsoft.com/office/officeart/2005/8/layout/cycle6"/>
    <dgm:cxn modelId="{A461EBDA-8873-4EA4-B738-C51671DB3E32}" srcId="{82A1F718-F7D7-4FFD-9325-B289BF8E5EB6}" destId="{78D33C00-03E3-4926-B453-50731E1FA897}" srcOrd="1" destOrd="0" parTransId="{01C5A1D1-A36A-4FA8-AD02-7538D4AFA3F5}" sibTransId="{F7306784-9353-4F88-87A0-F78C19E3C346}"/>
    <dgm:cxn modelId="{2D31D5BF-1D70-4D2C-8B66-5D12F6AA1453}" type="presOf" srcId="{F7306784-9353-4F88-87A0-F78C19E3C346}" destId="{D0BCA385-3050-4D7F-BAA4-38AD88223DAB}" srcOrd="0" destOrd="0" presId="urn:microsoft.com/office/officeart/2005/8/layout/cycle6"/>
    <dgm:cxn modelId="{747EC831-AF0B-4462-BAE0-A7EEDB36826B}" type="presOf" srcId="{78D33C00-03E3-4926-B453-50731E1FA897}" destId="{1CD801AF-A58D-4A97-B194-7855A6541447}" srcOrd="0" destOrd="0" presId="urn:microsoft.com/office/officeart/2005/8/layout/cycle6"/>
    <dgm:cxn modelId="{66725957-D5C1-4C07-B734-45AE7ECBBE9B}" type="presParOf" srcId="{DEDB21BA-D71C-450B-9FB7-221074689985}" destId="{7A2AA7E5-4EDB-4BB3-9DBC-B8A59EB43878}" srcOrd="0" destOrd="0" presId="urn:microsoft.com/office/officeart/2005/8/layout/cycle6"/>
    <dgm:cxn modelId="{CD0662F3-3EA5-44C2-B748-9DEB695656DD}" type="presParOf" srcId="{DEDB21BA-D71C-450B-9FB7-221074689985}" destId="{5BB00FD3-5178-48F2-86D6-50EF85475FAD}" srcOrd="1" destOrd="0" presId="urn:microsoft.com/office/officeart/2005/8/layout/cycle6"/>
    <dgm:cxn modelId="{9F17AF8D-EA58-451D-9065-C1D5F08E2FD5}" type="presParOf" srcId="{DEDB21BA-D71C-450B-9FB7-221074689985}" destId="{74DB9543-50BD-434E-83CC-330423201813}" srcOrd="2" destOrd="0" presId="urn:microsoft.com/office/officeart/2005/8/layout/cycle6"/>
    <dgm:cxn modelId="{3CDBA8F7-CB60-463B-B9D7-F3F0289ADFA5}" type="presParOf" srcId="{DEDB21BA-D71C-450B-9FB7-221074689985}" destId="{1CD801AF-A58D-4A97-B194-7855A6541447}" srcOrd="3" destOrd="0" presId="urn:microsoft.com/office/officeart/2005/8/layout/cycle6"/>
    <dgm:cxn modelId="{C7806BEA-8491-4016-9233-137137BD6FF8}" type="presParOf" srcId="{DEDB21BA-D71C-450B-9FB7-221074689985}" destId="{BFD97894-3F07-4D6F-A72A-D0ABD0ED5CBE}" srcOrd="4" destOrd="0" presId="urn:microsoft.com/office/officeart/2005/8/layout/cycle6"/>
    <dgm:cxn modelId="{A3A0E207-41C3-4E64-97F2-44C3742DE1FB}" type="presParOf" srcId="{DEDB21BA-D71C-450B-9FB7-221074689985}" destId="{D0BCA385-3050-4D7F-BAA4-38AD88223DAB}" srcOrd="5" destOrd="0" presId="urn:microsoft.com/office/officeart/2005/8/layout/cycle6"/>
    <dgm:cxn modelId="{8770BCE4-C2F9-4CAA-890A-660CCADC1AE3}" type="presParOf" srcId="{DEDB21BA-D71C-450B-9FB7-221074689985}" destId="{38BC428D-8DA4-4A21-8F7E-6AC1277D36DC}" srcOrd="6" destOrd="0" presId="urn:microsoft.com/office/officeart/2005/8/layout/cycle6"/>
    <dgm:cxn modelId="{73A24B07-F843-4C62-8937-6E40E220A47E}" type="presParOf" srcId="{DEDB21BA-D71C-450B-9FB7-221074689985}" destId="{5869EDA3-DCD8-4A97-A730-5FCD98CC9B9E}" srcOrd="7" destOrd="0" presId="urn:microsoft.com/office/officeart/2005/8/layout/cycle6"/>
    <dgm:cxn modelId="{BA92C794-8C97-49DB-AC1B-F51CB1F00187}" type="presParOf" srcId="{DEDB21BA-D71C-450B-9FB7-221074689985}" destId="{B97296FD-9F58-484A-B4D4-D8A2147CE2B6}" srcOrd="8" destOrd="0" presId="urn:microsoft.com/office/officeart/2005/8/layout/cycle6"/>
    <dgm:cxn modelId="{E316ECC3-3DED-4257-9A91-4FA331222CA0}" type="presParOf" srcId="{DEDB21BA-D71C-450B-9FB7-221074689985}" destId="{BA904FDF-92C7-4732-8D69-1D81DFF39BED}" srcOrd="9" destOrd="0" presId="urn:microsoft.com/office/officeart/2005/8/layout/cycle6"/>
    <dgm:cxn modelId="{AFB56892-820F-45D9-A743-AF3C748E189F}" type="presParOf" srcId="{DEDB21BA-D71C-450B-9FB7-221074689985}" destId="{AC1EED21-8705-4FF7-BC9D-F98172F7B36A}" srcOrd="10" destOrd="0" presId="urn:microsoft.com/office/officeart/2005/8/layout/cycle6"/>
    <dgm:cxn modelId="{42C0604D-1A43-4068-BDFB-79FACCA4F3B7}" type="presParOf" srcId="{DEDB21BA-D71C-450B-9FB7-221074689985}" destId="{C72ABB78-0BFB-40AD-B6E6-B7BD3E792AC6}"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418D1-6426-4257-BDD4-FCFC18A883E7}">
      <dsp:nvSpPr>
        <dsp:cNvPr id="0" name=""/>
        <dsp:cNvSpPr/>
      </dsp:nvSpPr>
      <dsp:spPr>
        <a:xfrm rot="5400000">
          <a:off x="203174" y="1210378"/>
          <a:ext cx="820293" cy="9338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A35703-5F79-436B-B24E-59916BFE77B2}">
      <dsp:nvSpPr>
        <dsp:cNvPr id="0" name=""/>
        <dsp:cNvSpPr/>
      </dsp:nvSpPr>
      <dsp:spPr>
        <a:xfrm>
          <a:off x="1069" y="270625"/>
          <a:ext cx="1380891" cy="96657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منشه خبر</a:t>
          </a:r>
          <a:endParaRPr lang="en-US" sz="1900" kern="1200" dirty="0"/>
        </a:p>
      </dsp:txBody>
      <dsp:txXfrm>
        <a:off x="48262" y="317818"/>
        <a:ext cx="1286505" cy="872192"/>
      </dsp:txXfrm>
    </dsp:sp>
    <dsp:sp modelId="{72DE8025-52F4-446B-9FAB-34EC6F674E3B}">
      <dsp:nvSpPr>
        <dsp:cNvPr id="0" name=""/>
        <dsp:cNvSpPr/>
      </dsp:nvSpPr>
      <dsp:spPr>
        <a:xfrm>
          <a:off x="1262023" y="362810"/>
          <a:ext cx="1244202" cy="78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fa-IR" sz="2000" kern="1200" dirty="0" smtClean="0"/>
            <a:t>فرستنده</a:t>
          </a:r>
          <a:endParaRPr lang="en-US" sz="2000" kern="1200" dirty="0"/>
        </a:p>
      </dsp:txBody>
      <dsp:txXfrm>
        <a:off x="1262023" y="362810"/>
        <a:ext cx="1244202" cy="781231"/>
      </dsp:txXfrm>
    </dsp:sp>
    <dsp:sp modelId="{1544D515-4DED-43A4-8BED-551EB3A4CB7F}">
      <dsp:nvSpPr>
        <dsp:cNvPr id="0" name=""/>
        <dsp:cNvSpPr/>
      </dsp:nvSpPr>
      <dsp:spPr>
        <a:xfrm rot="5400000">
          <a:off x="1420872" y="2265724"/>
          <a:ext cx="820293" cy="9338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388DC4-FA57-4681-B3DE-769A6CB8DC5D}">
      <dsp:nvSpPr>
        <dsp:cNvPr id="0" name=""/>
        <dsp:cNvSpPr/>
      </dsp:nvSpPr>
      <dsp:spPr>
        <a:xfrm>
          <a:off x="1203544" y="1356412"/>
          <a:ext cx="1380891" cy="96657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مدولاتور</a:t>
          </a:r>
          <a:endParaRPr lang="en-US" sz="1900" kern="1200" dirty="0"/>
        </a:p>
      </dsp:txBody>
      <dsp:txXfrm>
        <a:off x="1250737" y="1403605"/>
        <a:ext cx="1286505" cy="872192"/>
      </dsp:txXfrm>
    </dsp:sp>
    <dsp:sp modelId="{82C02375-FF5E-4642-B32F-8C9AFB744A2D}">
      <dsp:nvSpPr>
        <dsp:cNvPr id="0" name=""/>
        <dsp:cNvSpPr/>
      </dsp:nvSpPr>
      <dsp:spPr>
        <a:xfrm>
          <a:off x="2584435" y="1448597"/>
          <a:ext cx="1004328" cy="78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a:p>
      </dsp:txBody>
      <dsp:txXfrm>
        <a:off x="2584435" y="1448597"/>
        <a:ext cx="1004328" cy="781231"/>
      </dsp:txXfrm>
    </dsp:sp>
    <dsp:sp modelId="{925FC5A9-6438-47AC-8101-580D75D175C8}">
      <dsp:nvSpPr>
        <dsp:cNvPr id="0" name=""/>
        <dsp:cNvSpPr/>
      </dsp:nvSpPr>
      <dsp:spPr>
        <a:xfrm rot="5400000">
          <a:off x="2623347" y="3351511"/>
          <a:ext cx="820293" cy="93387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9C7A2-506D-4EF8-865D-E7F4E09F7CA7}">
      <dsp:nvSpPr>
        <dsp:cNvPr id="0" name=""/>
        <dsp:cNvSpPr/>
      </dsp:nvSpPr>
      <dsp:spPr>
        <a:xfrm>
          <a:off x="2406019" y="2442199"/>
          <a:ext cx="1380891" cy="96657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منبع سیگنال حامل</a:t>
          </a:r>
          <a:endParaRPr lang="en-US" sz="1900" kern="1200" dirty="0"/>
        </a:p>
      </dsp:txBody>
      <dsp:txXfrm>
        <a:off x="2453212" y="2489392"/>
        <a:ext cx="1286505" cy="872192"/>
      </dsp:txXfrm>
    </dsp:sp>
    <dsp:sp modelId="{B74D4867-2A06-4AEC-A185-105177B83D5B}">
      <dsp:nvSpPr>
        <dsp:cNvPr id="0" name=""/>
        <dsp:cNvSpPr/>
      </dsp:nvSpPr>
      <dsp:spPr>
        <a:xfrm>
          <a:off x="3786910" y="2534384"/>
          <a:ext cx="1004328" cy="781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3786910" y="2534384"/>
        <a:ext cx="1004328" cy="781231"/>
      </dsp:txXfrm>
    </dsp:sp>
    <dsp:sp modelId="{361329CE-159A-45C3-B8E1-1387D18E3F67}">
      <dsp:nvSpPr>
        <dsp:cNvPr id="0" name=""/>
        <dsp:cNvSpPr/>
      </dsp:nvSpPr>
      <dsp:spPr>
        <a:xfrm>
          <a:off x="3608494" y="3527986"/>
          <a:ext cx="1380891" cy="966578"/>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تزویج کننده کانال(ورودی)</a:t>
          </a:r>
          <a:endParaRPr lang="en-US" sz="1900" kern="1200" dirty="0"/>
        </a:p>
      </dsp:txBody>
      <dsp:txXfrm>
        <a:off x="3655687" y="3575179"/>
        <a:ext cx="1286505" cy="872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418D1-6426-4257-BDD4-FCFC18A883E7}">
      <dsp:nvSpPr>
        <dsp:cNvPr id="0" name=""/>
        <dsp:cNvSpPr/>
      </dsp:nvSpPr>
      <dsp:spPr>
        <a:xfrm>
          <a:off x="4415398" y="997056"/>
          <a:ext cx="837081" cy="95298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A35703-5F79-436B-B24E-59916BFE77B2}">
      <dsp:nvSpPr>
        <dsp:cNvPr id="0" name=""/>
        <dsp:cNvSpPr/>
      </dsp:nvSpPr>
      <dsp:spPr>
        <a:xfrm>
          <a:off x="4382047" y="0"/>
          <a:ext cx="1409152" cy="9863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پیام خروجی</a:t>
          </a:r>
          <a:endParaRPr lang="en-US" sz="1900" kern="1200" dirty="0"/>
        </a:p>
      </dsp:txBody>
      <dsp:txXfrm>
        <a:off x="4430206" y="48159"/>
        <a:ext cx="1312834" cy="890042"/>
      </dsp:txXfrm>
    </dsp:sp>
    <dsp:sp modelId="{72DE8025-52F4-446B-9FAB-34EC6F674E3B}">
      <dsp:nvSpPr>
        <dsp:cNvPr id="0" name=""/>
        <dsp:cNvSpPr/>
      </dsp:nvSpPr>
      <dsp:spPr>
        <a:xfrm>
          <a:off x="3275001" y="37112"/>
          <a:ext cx="1242137" cy="802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r" defTabSz="889000" rtl="1">
            <a:lnSpc>
              <a:spcPct val="90000"/>
            </a:lnSpc>
            <a:spcBef>
              <a:spcPct val="0"/>
            </a:spcBef>
            <a:spcAft>
              <a:spcPct val="15000"/>
            </a:spcAft>
            <a:buChar char="••"/>
          </a:pPr>
          <a:r>
            <a:rPr lang="fa-IR" sz="2000" kern="1200" dirty="0" smtClean="0"/>
            <a:t>گیرنده</a:t>
          </a:r>
          <a:endParaRPr lang="en-US" sz="2000" kern="1200" dirty="0"/>
        </a:p>
      </dsp:txBody>
      <dsp:txXfrm>
        <a:off x="3275001" y="37112"/>
        <a:ext cx="1242137" cy="802346"/>
      </dsp:txXfrm>
    </dsp:sp>
    <dsp:sp modelId="{1544D515-4DED-43A4-8BED-551EB3A4CB7F}">
      <dsp:nvSpPr>
        <dsp:cNvPr id="0" name=""/>
        <dsp:cNvSpPr/>
      </dsp:nvSpPr>
      <dsp:spPr>
        <a:xfrm>
          <a:off x="3362429" y="2070836"/>
          <a:ext cx="837081" cy="95298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388DC4-FA57-4681-B3DE-769A6CB8DC5D}">
      <dsp:nvSpPr>
        <dsp:cNvPr id="0" name=""/>
        <dsp:cNvSpPr/>
      </dsp:nvSpPr>
      <dsp:spPr>
        <a:xfrm>
          <a:off x="3118395" y="1065937"/>
          <a:ext cx="1409152" cy="9863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پردازش گر سیگنال</a:t>
          </a:r>
          <a:endParaRPr lang="en-US" sz="1900" kern="1200" dirty="0"/>
        </a:p>
      </dsp:txBody>
      <dsp:txXfrm>
        <a:off x="3166554" y="1114096"/>
        <a:ext cx="1312834" cy="890042"/>
      </dsp:txXfrm>
    </dsp:sp>
    <dsp:sp modelId="{82C02375-FF5E-4642-B32F-8C9AFB744A2D}">
      <dsp:nvSpPr>
        <dsp:cNvPr id="0" name=""/>
        <dsp:cNvSpPr/>
      </dsp:nvSpPr>
      <dsp:spPr>
        <a:xfrm>
          <a:off x="1966078" y="1149828"/>
          <a:ext cx="1124276" cy="797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1966078" y="1149828"/>
        <a:ext cx="1124276" cy="797220"/>
      </dsp:txXfrm>
    </dsp:sp>
    <dsp:sp modelId="{925FC5A9-6438-47AC-8101-580D75D175C8}">
      <dsp:nvSpPr>
        <dsp:cNvPr id="0" name=""/>
        <dsp:cNvSpPr/>
      </dsp:nvSpPr>
      <dsp:spPr>
        <a:xfrm>
          <a:off x="2239206" y="3144491"/>
          <a:ext cx="837081" cy="952987"/>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A9C7A2-506D-4EF8-865D-E7F4E09F7CA7}">
      <dsp:nvSpPr>
        <dsp:cNvPr id="0" name=""/>
        <dsp:cNvSpPr/>
      </dsp:nvSpPr>
      <dsp:spPr>
        <a:xfrm>
          <a:off x="1980403" y="2172476"/>
          <a:ext cx="1409152" cy="9863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آشکار ساز</a:t>
          </a:r>
          <a:endParaRPr lang="en-US" sz="1900" kern="1200" dirty="0"/>
        </a:p>
      </dsp:txBody>
      <dsp:txXfrm>
        <a:off x="2028562" y="2220635"/>
        <a:ext cx="1312834" cy="890042"/>
      </dsp:txXfrm>
    </dsp:sp>
    <dsp:sp modelId="{B74D4867-2A06-4AEC-A185-105177B83D5B}">
      <dsp:nvSpPr>
        <dsp:cNvPr id="0" name=""/>
        <dsp:cNvSpPr/>
      </dsp:nvSpPr>
      <dsp:spPr>
        <a:xfrm>
          <a:off x="940269" y="2304331"/>
          <a:ext cx="1024882" cy="797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endParaRPr lang="en-US" sz="1500" kern="1200" dirty="0"/>
        </a:p>
      </dsp:txBody>
      <dsp:txXfrm>
        <a:off x="940269" y="2304331"/>
        <a:ext cx="1024882" cy="797220"/>
      </dsp:txXfrm>
    </dsp:sp>
    <dsp:sp modelId="{361329CE-159A-45C3-B8E1-1387D18E3F67}">
      <dsp:nvSpPr>
        <dsp:cNvPr id="0" name=""/>
        <dsp:cNvSpPr/>
      </dsp:nvSpPr>
      <dsp:spPr>
        <a:xfrm>
          <a:off x="898876" y="3374502"/>
          <a:ext cx="1409152" cy="98636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a-IR" sz="1900" kern="1200" dirty="0" smtClean="0"/>
            <a:t>تزویج کننده کانال(خروجی)</a:t>
          </a:r>
          <a:endParaRPr lang="en-US" sz="1900" kern="1200" dirty="0"/>
        </a:p>
      </dsp:txBody>
      <dsp:txXfrm>
        <a:off x="947035" y="3422661"/>
        <a:ext cx="1312834" cy="890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84464-3034-40CE-8D21-AD44DFC02914}">
      <dsp:nvSpPr>
        <dsp:cNvPr id="0" name=""/>
        <dsp:cNvSpPr/>
      </dsp:nvSpPr>
      <dsp:spPr>
        <a:xfrm>
          <a:off x="509584" y="507064"/>
          <a:ext cx="2224070" cy="66481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83D818-C7CC-429E-863F-7C52413EC0BD}">
      <dsp:nvSpPr>
        <dsp:cNvPr id="0" name=""/>
        <dsp:cNvSpPr/>
      </dsp:nvSpPr>
      <dsp:spPr>
        <a:xfrm>
          <a:off x="642377" y="1079168"/>
          <a:ext cx="2127330" cy="103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lvl="0" algn="ctr" defTabSz="933450">
            <a:lnSpc>
              <a:spcPct val="90000"/>
            </a:lnSpc>
            <a:spcBef>
              <a:spcPct val="0"/>
            </a:spcBef>
            <a:spcAft>
              <a:spcPct val="35000"/>
            </a:spcAft>
          </a:pPr>
          <a:r>
            <a:rPr lang="fa-IR" sz="2100" kern="1200" dirty="0" smtClean="0"/>
            <a:t>کانال ارتباطی</a:t>
          </a:r>
        </a:p>
        <a:p>
          <a:pPr lvl="0" algn="ctr" defTabSz="933450">
            <a:lnSpc>
              <a:spcPct val="90000"/>
            </a:lnSpc>
            <a:spcBef>
              <a:spcPct val="0"/>
            </a:spcBef>
            <a:spcAft>
              <a:spcPct val="35000"/>
            </a:spcAft>
          </a:pPr>
          <a:r>
            <a:rPr lang="fa-IR" sz="2100" kern="1200" dirty="0" smtClean="0"/>
            <a:t> (فیبر نوری)</a:t>
          </a:r>
          <a:endParaRPr lang="en-US" sz="2100" kern="1200" dirty="0"/>
        </a:p>
      </dsp:txBody>
      <dsp:txXfrm>
        <a:off x="642377" y="1079168"/>
        <a:ext cx="2127330" cy="1036350"/>
      </dsp:txXfrm>
    </dsp:sp>
    <dsp:sp modelId="{2726C767-4D96-4B7D-BC07-7B7256303763}">
      <dsp:nvSpPr>
        <dsp:cNvPr id="0" name=""/>
        <dsp:cNvSpPr/>
      </dsp:nvSpPr>
      <dsp:spPr>
        <a:xfrm>
          <a:off x="1555515" y="999519"/>
          <a:ext cx="211551" cy="2115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AA7E5-4EDB-4BB3-9DBC-B8A59EB43878}">
      <dsp:nvSpPr>
        <dsp:cNvPr id="0" name=""/>
        <dsp:cNvSpPr/>
      </dsp:nvSpPr>
      <dsp:spPr>
        <a:xfrm>
          <a:off x="3383753" y="2273"/>
          <a:ext cx="2148301" cy="1396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SONET ADM</a:t>
          </a:r>
          <a:endParaRPr lang="en-US" sz="3500" kern="1200" dirty="0"/>
        </a:p>
      </dsp:txBody>
      <dsp:txXfrm>
        <a:off x="3451919" y="70439"/>
        <a:ext cx="2011969" cy="1260063"/>
      </dsp:txXfrm>
    </dsp:sp>
    <dsp:sp modelId="{74DB9543-50BD-434E-83CC-330423201813}">
      <dsp:nvSpPr>
        <dsp:cNvPr id="0" name=""/>
        <dsp:cNvSpPr/>
      </dsp:nvSpPr>
      <dsp:spPr>
        <a:xfrm>
          <a:off x="3390591" y="959651"/>
          <a:ext cx="4615953" cy="4615953"/>
        </a:xfrm>
        <a:custGeom>
          <a:avLst/>
          <a:gdLst/>
          <a:ahLst/>
          <a:cxnLst/>
          <a:rect l="0" t="0" r="0" b="0"/>
          <a:pathLst>
            <a:path>
              <a:moveTo>
                <a:pt x="2166766" y="4323"/>
              </a:moveTo>
              <a:arcTo wR="2307976" hR="2307976" stAng="15989535" swAng="392351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D801AF-A58D-4A97-B194-7855A6541447}">
      <dsp:nvSpPr>
        <dsp:cNvPr id="0" name=""/>
        <dsp:cNvSpPr/>
      </dsp:nvSpPr>
      <dsp:spPr>
        <a:xfrm>
          <a:off x="6740792" y="2202410"/>
          <a:ext cx="2201729" cy="1396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SONET ADM</a:t>
          </a:r>
          <a:endParaRPr lang="en-US" sz="3500" kern="1200" dirty="0"/>
        </a:p>
      </dsp:txBody>
      <dsp:txXfrm>
        <a:off x="6808958" y="2270576"/>
        <a:ext cx="2065397" cy="1260063"/>
      </dsp:txXfrm>
    </dsp:sp>
    <dsp:sp modelId="{D0BCA385-3050-4D7F-BAA4-38AD88223DAB}">
      <dsp:nvSpPr>
        <dsp:cNvPr id="0" name=""/>
        <dsp:cNvSpPr/>
      </dsp:nvSpPr>
      <dsp:spPr>
        <a:xfrm>
          <a:off x="3346468" y="419201"/>
          <a:ext cx="4615953" cy="4615953"/>
        </a:xfrm>
        <a:custGeom>
          <a:avLst/>
          <a:gdLst/>
          <a:ahLst/>
          <a:cxnLst/>
          <a:rect l="0" t="0" r="0" b="0"/>
          <a:pathLst>
            <a:path>
              <a:moveTo>
                <a:pt x="4434908" y="3204032"/>
              </a:moveTo>
              <a:arcTo wR="2307976" hR="2307976" stAng="1370713" swAng="411528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8BC428D-8DA4-4A21-8F7E-6AC1277D36DC}">
      <dsp:nvSpPr>
        <dsp:cNvPr id="0" name=""/>
        <dsp:cNvSpPr/>
      </dsp:nvSpPr>
      <dsp:spPr>
        <a:xfrm>
          <a:off x="3421985" y="4624968"/>
          <a:ext cx="2148301" cy="13874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SONET ADM</a:t>
          </a:r>
          <a:endParaRPr lang="en-US" sz="3500" kern="1200" dirty="0"/>
        </a:p>
      </dsp:txBody>
      <dsp:txXfrm>
        <a:off x="3489715" y="4692698"/>
        <a:ext cx="2012841" cy="1251998"/>
      </dsp:txXfrm>
    </dsp:sp>
    <dsp:sp modelId="{B97296FD-9F58-484A-B4D4-D8A2147CE2B6}">
      <dsp:nvSpPr>
        <dsp:cNvPr id="0" name=""/>
        <dsp:cNvSpPr/>
      </dsp:nvSpPr>
      <dsp:spPr>
        <a:xfrm>
          <a:off x="923194" y="465725"/>
          <a:ext cx="4615953" cy="4615953"/>
        </a:xfrm>
        <a:custGeom>
          <a:avLst/>
          <a:gdLst/>
          <a:ahLst/>
          <a:cxnLst/>
          <a:rect l="0" t="0" r="0" b="0"/>
          <a:pathLst>
            <a:path>
              <a:moveTo>
                <a:pt x="2473031" y="4610044"/>
              </a:moveTo>
              <a:arcTo wR="2307976" hR="2307976" stAng="5153940" swAng="400732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A904FDF-92C7-4732-8D69-1D81DFF39BED}">
      <dsp:nvSpPr>
        <dsp:cNvPr id="0" name=""/>
        <dsp:cNvSpPr/>
      </dsp:nvSpPr>
      <dsp:spPr>
        <a:xfrm>
          <a:off x="0" y="2413276"/>
          <a:ext cx="2148301" cy="13963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SONET ADM</a:t>
          </a:r>
          <a:endParaRPr lang="en-US" sz="3500" kern="1200" dirty="0"/>
        </a:p>
      </dsp:txBody>
      <dsp:txXfrm>
        <a:off x="68166" y="2481442"/>
        <a:ext cx="2011969" cy="1260063"/>
      </dsp:txXfrm>
    </dsp:sp>
    <dsp:sp modelId="{C72ABB78-0BFB-40AD-B6E6-B7BD3E792AC6}">
      <dsp:nvSpPr>
        <dsp:cNvPr id="0" name=""/>
        <dsp:cNvSpPr/>
      </dsp:nvSpPr>
      <dsp:spPr>
        <a:xfrm>
          <a:off x="960115" y="962766"/>
          <a:ext cx="4615953" cy="4615953"/>
        </a:xfrm>
        <a:custGeom>
          <a:avLst/>
          <a:gdLst/>
          <a:ahLst/>
          <a:cxnLst/>
          <a:rect l="0" t="0" r="0" b="0"/>
          <a:pathLst>
            <a:path>
              <a:moveTo>
                <a:pt x="175307" y="1425663"/>
              </a:moveTo>
              <a:arcTo wR="2307976" hR="2307976" stAng="12148531" swAng="4183863"/>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5A75E-9B68-4B60-B1C5-DD71C3FE7178}" type="datetimeFigureOut">
              <a:rPr lang="en-US" smtClean="0"/>
              <a:t>9/29/2025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97B6B-11AD-4A63-AE97-A6680C5F46F2}" type="slidenum">
              <a:rPr lang="en-US" smtClean="0"/>
              <a:t>‹#›</a:t>
            </a:fld>
            <a:endParaRPr lang="en-US"/>
          </a:p>
        </p:txBody>
      </p:sp>
    </p:spTree>
    <p:extLst>
      <p:ext uri="{BB962C8B-B14F-4D97-AF65-F5344CB8AC3E}">
        <p14:creationId xmlns:p14="http://schemas.microsoft.com/office/powerpoint/2010/main" val="36784122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52267-B6B7-40A0-95E5-F947C52071D7}" type="datetimeFigureOut">
              <a:rPr lang="en-US" smtClean="0"/>
              <a:t>9/29/2025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6EEA3-0985-4DFC-8ADC-025053127FB7}" type="slidenum">
              <a:rPr lang="en-US" smtClean="0"/>
              <a:t>‹#›</a:t>
            </a:fld>
            <a:endParaRPr lang="en-US"/>
          </a:p>
        </p:txBody>
      </p:sp>
    </p:spTree>
    <p:extLst>
      <p:ext uri="{BB962C8B-B14F-4D97-AF65-F5344CB8AC3E}">
        <p14:creationId xmlns:p14="http://schemas.microsoft.com/office/powerpoint/2010/main" val="26038859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6EEA3-0985-4DFC-8ADC-025053127FB7}" type="slidenum">
              <a:rPr lang="en-US" smtClean="0"/>
              <a:t>1</a:t>
            </a:fld>
            <a:endParaRPr lang="en-US"/>
          </a:p>
        </p:txBody>
      </p:sp>
    </p:spTree>
    <p:extLst>
      <p:ext uri="{BB962C8B-B14F-4D97-AF65-F5344CB8AC3E}">
        <p14:creationId xmlns:p14="http://schemas.microsoft.com/office/powerpoint/2010/main" val="117101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56EEA3-0985-4DFC-8ADC-025053127FB7}" type="slidenum">
              <a:rPr lang="en-US" smtClean="0"/>
              <a:t>8</a:t>
            </a:fld>
            <a:endParaRPr lang="en-US"/>
          </a:p>
        </p:txBody>
      </p:sp>
    </p:spTree>
    <p:extLst>
      <p:ext uri="{BB962C8B-B14F-4D97-AF65-F5344CB8AC3E}">
        <p14:creationId xmlns:p14="http://schemas.microsoft.com/office/powerpoint/2010/main" val="167079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AAE8C-38ED-434B-95BD-E87C37E9B754}" type="datetime1">
              <a:rPr lang="en-US" smtClean="0"/>
              <a:t>9/29/2025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67791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D1992-2A31-4E0A-BDD6-1D3207CA89EC}" type="datetime1">
              <a:rPr lang="en-US" smtClean="0"/>
              <a:t>9/29/2025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148946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CC1344-7C11-4AAE-8EFF-C6198EFE411B}" type="datetime1">
              <a:rPr lang="en-US" smtClean="0"/>
              <a:t>9/29/2025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11692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69A98-FC8C-4CB3-89B0-40DFC7C134F7}" type="datetime1">
              <a:rPr lang="en-US" smtClean="0"/>
              <a:t>9/29/2025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374746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0FF81-BDE4-4B6E-B16A-E2993A181473}" type="datetime1">
              <a:rPr lang="en-US" smtClean="0"/>
              <a:t>9/29/2025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
        <p:nvSpPr>
          <p:cNvPr id="6" name="Slide Number Placeholder 5"/>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9777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87EC02-7B1B-4FBA-A06B-C107B9195E27}" type="datetime1">
              <a:rPr lang="en-US" smtClean="0"/>
              <a:t>9/29/2025</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
        <p:nvSpPr>
          <p:cNvPr id="7" name="Slide Number Placeholder 6"/>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316135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114A2C-DDBB-40BE-8BA4-7DFEFFFDCA0F}" type="datetime1">
              <a:rPr lang="en-US" smtClean="0"/>
              <a:t>9/29/2025</a:t>
            </a:fld>
            <a:endParaRPr lang="en-US"/>
          </a:p>
        </p:txBody>
      </p:sp>
      <p:sp>
        <p:nvSpPr>
          <p:cNvPr id="8" name="Footer Placeholder 7"/>
          <p:cNvSpPr>
            <a:spLocks noGrp="1"/>
          </p:cNvSpPr>
          <p:nvPr>
            <p:ph type="ftr" sz="quarter" idx="11"/>
          </p:nvPr>
        </p:nvSpPr>
        <p:spPr/>
        <p:txBody>
          <a:bodyPr/>
          <a:lstStyle/>
          <a:p>
            <a:r>
              <a:rPr lang="en-US" smtClean="0"/>
              <a:t>Jozvebama</a:t>
            </a:r>
            <a:endParaRPr lang="en-US"/>
          </a:p>
        </p:txBody>
      </p:sp>
      <p:sp>
        <p:nvSpPr>
          <p:cNvPr id="9" name="Slide Number Placeholder 8"/>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190618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B4DC26-1F35-4F31-A3AB-18215C1BE598}" type="datetime1">
              <a:rPr lang="en-US" smtClean="0"/>
              <a:t>9/29/2025</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
        <p:nvSpPr>
          <p:cNvPr id="5" name="Slide Number Placeholder 4"/>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265483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4DB2B-2EAB-408E-A06C-3257E64FBCAB}" type="datetime1">
              <a:rPr lang="en-US" smtClean="0"/>
              <a:t>9/29/2025</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
        <p:nvSpPr>
          <p:cNvPr id="4" name="Slide Number Placeholder 3"/>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32341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2A8712-AD50-46BC-9529-DF6CDB62298F}" type="datetime1">
              <a:rPr lang="en-US" smtClean="0"/>
              <a:t>9/29/2025</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
        <p:nvSpPr>
          <p:cNvPr id="7" name="Slide Number Placeholder 6"/>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35998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00A6E-3D52-4DB8-919F-7982D86D9F9E}" type="datetime1">
              <a:rPr lang="en-US" smtClean="0"/>
              <a:t>9/29/2025</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
        <p:nvSpPr>
          <p:cNvPr id="7" name="Slide Number Placeholder 6"/>
          <p:cNvSpPr>
            <a:spLocks noGrp="1"/>
          </p:cNvSpPr>
          <p:nvPr>
            <p:ph type="sldNum" sz="quarter" idx="12"/>
          </p:nvPr>
        </p:nvSpPr>
        <p:spPr/>
        <p:txBody>
          <a:bodyPr/>
          <a:lstStyle/>
          <a:p>
            <a:fld id="{7875B7DD-5A0C-4F7D-A1B5-F1164463782B}" type="slidenum">
              <a:rPr lang="en-US" smtClean="0"/>
              <a:t>‹#›</a:t>
            </a:fld>
            <a:endParaRPr lang="en-US"/>
          </a:p>
        </p:txBody>
      </p:sp>
    </p:spTree>
    <p:extLst>
      <p:ext uri="{BB962C8B-B14F-4D97-AF65-F5344CB8AC3E}">
        <p14:creationId xmlns:p14="http://schemas.microsoft.com/office/powerpoint/2010/main" val="366562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67880-18FF-4496-9BDC-B12F61A5CA00}" type="datetime1">
              <a:rPr lang="en-US" smtClean="0"/>
              <a:t>9/29/2025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Jozvebama</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5B7DD-5A0C-4F7D-A1B5-F1164463782B}" type="slidenum">
              <a:rPr lang="en-US" smtClean="0"/>
              <a:t>‹#›</a:t>
            </a:fld>
            <a:endParaRPr lang="en-US"/>
          </a:p>
        </p:txBody>
      </p:sp>
    </p:spTree>
    <p:extLst>
      <p:ext uri="{BB962C8B-B14F-4D97-AF65-F5344CB8AC3E}">
        <p14:creationId xmlns:p14="http://schemas.microsoft.com/office/powerpoint/2010/main" val="2980783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e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indent="0" algn="ctr">
              <a:buNone/>
            </a:pPr>
            <a:endParaRPr lang="en-US" sz="1800" dirty="0"/>
          </a:p>
          <a:p>
            <a:pPr marL="0" indent="0" algn="ctr">
              <a:buNone/>
            </a:pPr>
            <a:endParaRPr lang="en-US" sz="1800" dirty="0" smtClean="0"/>
          </a:p>
          <a:p>
            <a:pPr marL="0" indent="0" algn="ctr">
              <a:buNone/>
            </a:pPr>
            <a:endParaRPr lang="en-US" sz="1800" dirty="0"/>
          </a:p>
          <a:p>
            <a:pPr marL="0" indent="0" algn="ctr">
              <a:buNone/>
            </a:pPr>
            <a:endParaRPr lang="en-US" sz="1800" dirty="0"/>
          </a:p>
          <a:p>
            <a:pPr marL="0" marR="0" algn="ctr" rtl="1">
              <a:lnSpc>
                <a:spcPct val="115000"/>
              </a:lnSpc>
              <a:spcBef>
                <a:spcPts val="0"/>
              </a:spcBef>
              <a:spcAft>
                <a:spcPts val="1000"/>
              </a:spcAft>
              <a:tabLst>
                <a:tab pos="2637155" algn="ctr"/>
                <a:tab pos="5274310" algn="r"/>
              </a:tabLst>
            </a:pPr>
            <a:r>
              <a:rPr lang="fa-IR" sz="1800" b="1" dirty="0" smtClean="0">
                <a:cs typeface="B Nazanin" panose="00000400000000000000" pitchFamily="2" charset="-78"/>
              </a:rPr>
              <a:t>آموزشکده فنی حرفه ای پسران رشت</a:t>
            </a:r>
            <a:br>
              <a:rPr lang="fa-IR" sz="1800" b="1" dirty="0" smtClean="0">
                <a:cs typeface="B Nazanin" panose="00000400000000000000" pitchFamily="2" charset="-78"/>
              </a:rPr>
            </a:br>
            <a:r>
              <a:rPr lang="fa-IR" sz="1800" b="1" dirty="0" smtClean="0">
                <a:cs typeface="B Nazanin" panose="00000400000000000000" pitchFamily="2" charset="-78"/>
              </a:rPr>
              <a:t>(شهید چمران)</a:t>
            </a:r>
            <a:r>
              <a:rPr lang="fa-IR" sz="2000" b="1" dirty="0" smtClean="0">
                <a:cs typeface="B Nazanin" panose="00000400000000000000" pitchFamily="2" charset="-78"/>
              </a:rPr>
              <a:t/>
            </a:r>
            <a:br>
              <a:rPr lang="fa-IR" sz="2000" b="1" dirty="0" smtClean="0">
                <a:cs typeface="B Nazanin" panose="00000400000000000000" pitchFamily="2" charset="-78"/>
              </a:rPr>
            </a:br>
            <a:r>
              <a:rPr lang="fa-IR" b="1" dirty="0" smtClean="0">
                <a:cs typeface="B Nazanin" panose="00000400000000000000" pitchFamily="2" charset="-78"/>
              </a:rPr>
              <a:t/>
            </a:r>
            <a:br>
              <a:rPr lang="fa-IR" b="1" dirty="0" smtClean="0">
                <a:cs typeface="B Nazanin" panose="00000400000000000000" pitchFamily="2" charset="-78"/>
              </a:rPr>
            </a:br>
            <a:r>
              <a:rPr lang="fa-IR" b="1" dirty="0" smtClean="0">
                <a:cs typeface="B Nazanin" panose="00000400000000000000" pitchFamily="2" charset="-78"/>
              </a:rPr>
              <a:t>عنوان:فیبر نوری</a:t>
            </a:r>
            <a:br>
              <a:rPr lang="fa-IR" b="1" dirty="0" smtClean="0">
                <a:cs typeface="B Nazanin" panose="00000400000000000000" pitchFamily="2" charset="-78"/>
              </a:rPr>
            </a:br>
            <a:r>
              <a:rPr lang="fa-IR" b="1" dirty="0" smtClean="0">
                <a:cs typeface="B Nazanin" panose="00000400000000000000" pitchFamily="2" charset="-78"/>
              </a:rPr>
              <a:t>نویسنده:سامان مصطفی</a:t>
            </a:r>
            <a:r>
              <a:rPr lang="fa-IR" dirty="0" smtClean="0"/>
              <a:t/>
            </a:r>
            <a:br>
              <a:rPr lang="fa-IR" dirty="0" smtClean="0"/>
            </a:br>
            <a:endParaRPr lang="en-US" dirty="0">
              <a:ea typeface="Calibri"/>
              <a:cs typeface="Arial"/>
            </a:endParaRPr>
          </a:p>
        </p:txBody>
      </p:sp>
      <p:pic>
        <p:nvPicPr>
          <p:cNvPr id="6"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11" y="2185261"/>
            <a:ext cx="2164619" cy="10383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177" y="185980"/>
            <a:ext cx="3766089" cy="1425844"/>
          </a:xfrm>
          <a:prstGeom prst="rect">
            <a:avLst/>
          </a:prstGeom>
        </p:spPr>
      </p:pic>
      <p:sp>
        <p:nvSpPr>
          <p:cNvPr id="2" name="Slide Number Placeholder 1"/>
          <p:cNvSpPr>
            <a:spLocks noGrp="1"/>
          </p:cNvSpPr>
          <p:nvPr>
            <p:ph type="sldNum" sz="quarter" idx="12"/>
          </p:nvPr>
        </p:nvSpPr>
        <p:spPr/>
        <p:txBody>
          <a:bodyPr/>
          <a:lstStyle/>
          <a:p>
            <a:fld id="{7875B7DD-5A0C-4F7D-A1B5-F1164463782B}" type="slidenum">
              <a:rPr lang="en-US" smtClean="0"/>
              <a:t>1</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69712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fa-IR" sz="4000" b="1" dirty="0">
                <a:solidFill>
                  <a:srgbClr val="0070C0"/>
                </a:solidFill>
                <a:cs typeface="EntezareZohoor B4" panose="00000700000000000000" pitchFamily="2" charset="-78"/>
              </a:rPr>
              <a:t>1-2 </a:t>
            </a:r>
            <a:r>
              <a:rPr lang="fa-IR" sz="4000" b="1" dirty="0">
                <a:solidFill>
                  <a:srgbClr val="0070C0"/>
                </a:solidFill>
                <a:cs typeface="EntezareZohoor B4" panose="00000700000000000000" pitchFamily="2" charset="-78"/>
              </a:rPr>
              <a:t>فیبر</a:t>
            </a:r>
            <a:r>
              <a:rPr lang="fa-IR" sz="4000" b="1" dirty="0">
                <a:solidFill>
                  <a:srgbClr val="0070C0"/>
                </a:solidFill>
                <a:cs typeface="EntezareZohoor B4" panose="00000700000000000000" pitchFamily="2" charset="-78"/>
              </a:rPr>
              <a:t> نوری چیست؟</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algn="justLow" rtl="1"/>
            <a:r>
              <a:rPr lang="fa-IR" sz="3200" dirty="0" smtClean="0"/>
              <a:t>فیبر نوری یا تار نوری (</a:t>
            </a:r>
            <a:r>
              <a:rPr lang="en-US" sz="3200" dirty="0" smtClean="0"/>
              <a:t>Optical Fiber</a:t>
            </a:r>
            <a:r>
              <a:rPr lang="fa-IR" sz="3200" dirty="0" smtClean="0"/>
              <a:t>)</a:t>
            </a:r>
            <a:r>
              <a:rPr lang="ar-IQ" sz="3200" dirty="0" smtClean="0"/>
              <a:t> ؛</a:t>
            </a:r>
            <a:r>
              <a:rPr lang="fa-IR" sz="3200" dirty="0" smtClean="0"/>
              <a:t> رشته باریک و بلندی از یک مادّه شفاف مثل شیشه یا پلاستیک است که می‌تواند نوری را که از یک سرش به آن وارد شده، از سر دیگر خارج کند.</a:t>
            </a:r>
          </a:p>
          <a:p>
            <a:pPr algn="justLow" rtl="1"/>
            <a:r>
              <a:rPr lang="fa-IR" sz="3200" dirty="0" smtClean="0"/>
              <a:t> فیبر نوری داری پهنای باند بسیار بالاتر از کابل‌های معمولی می‌باشد، با فیبر نوری می‌توان داده‌های تصویر، صوت و داده‌های دیگر را به راحتی با پهنای باند بالا تا ۱۰ گیگابیت بر ثانیه و بالاتر انتقال داد. </a:t>
            </a:r>
          </a:p>
          <a:p>
            <a:pPr algn="justLow" rtl="1"/>
            <a:r>
              <a:rPr lang="fa-IR" sz="3200" dirty="0" smtClean="0"/>
              <a:t>امروزه مخابرات فیبر نوری، به دلیل </a:t>
            </a:r>
            <a:r>
              <a:rPr lang="fa-IR" sz="3200" b="1" dirty="0" smtClean="0"/>
              <a:t>پهنای باند وسیعتر</a:t>
            </a:r>
            <a:r>
              <a:rPr lang="fa-IR" sz="3200" dirty="0" smtClean="0"/>
              <a:t> در مقایسه با کابل‌های مسی، و </a:t>
            </a:r>
            <a:r>
              <a:rPr lang="fa-IR" sz="3200" b="1" dirty="0" smtClean="0"/>
              <a:t>تاخیر کمتر</a:t>
            </a:r>
            <a:r>
              <a:rPr lang="fa-IR" sz="3200" dirty="0" smtClean="0"/>
              <a:t> در مقایسه با مخابرات ماهواره ای از مهمترین ابزار انتقال اطلاعات محسوب می‌شود.</a:t>
            </a:r>
          </a:p>
          <a:p>
            <a:pPr algn="justLow"/>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068892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4-1-5 کانال </a:t>
            </a:r>
            <a:r>
              <a:rPr lang="fa-IR" sz="4000" b="1" dirty="0">
                <a:solidFill>
                  <a:srgbClr val="0070C0"/>
                </a:solidFill>
                <a:cs typeface="EntezareZohoor B4" panose="00000700000000000000" pitchFamily="2" charset="-78"/>
              </a:rPr>
              <a:t>ارتباطی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Low" rtl="1">
              <a:buNone/>
            </a:pPr>
            <a:r>
              <a:rPr lang="fa-IR" sz="3200" dirty="0" smtClean="0"/>
              <a:t>کانال </a:t>
            </a:r>
            <a:r>
              <a:rPr lang="fa-IR" sz="3200" dirty="0"/>
              <a:t>ارتباطی عبارت است از مسیر بین فرستنده و گیرنده. در مخابرات تار نوری ، کانال یک تار شیشه ای یا پلاستیکی است. مشخصات مورد علاقه برای یک کانال اطلاعات شامل تضعیف کم و زاویه ی مخروطی پذیرش نور بزرگ است. تضعیف کم و گردآوری کارآمد و مؤثر نور از خصوصیات لازم برای انتقال ، برای مسیر های طولانی هستند.</a:t>
            </a:r>
          </a:p>
          <a:p>
            <a:pPr marL="0" indent="0" algn="justLow" rtl="1">
              <a:buNone/>
            </a:pPr>
            <a:r>
              <a:rPr lang="fa-IR" sz="3200" dirty="0"/>
              <a:t>خاصیت مهم دیگر کانال اطلاعات زمان انتشار نور سیر کننده در آن است. در حالت کلی ، زمان سیر به فرکانس نور و مسیری که پرتو نور دارد ، بستگی دارد.</a:t>
            </a:r>
          </a:p>
          <a:p>
            <a:pPr marL="0" indent="0" algn="justLow" rtl="1">
              <a:buNone/>
            </a:pPr>
            <a:r>
              <a:rPr lang="fa-IR" sz="3200" dirty="0"/>
              <a:t>وابستگی سرعت انتشار به فرکانس و به مسیر ، چه در مدولاسیون آنالوگ و چه در مدولاسیون دیجیتال منجر به محدود شدن میزان اطلاعات می گردد.</a:t>
            </a:r>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388322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4-1-6 تزویج </a:t>
            </a:r>
            <a:r>
              <a:rPr lang="fa-IR" sz="4000" b="1" dirty="0">
                <a:solidFill>
                  <a:srgbClr val="0070C0"/>
                </a:solidFill>
                <a:cs typeface="EntezareZohoor B4" panose="00000700000000000000" pitchFamily="2" charset="-78"/>
              </a:rPr>
              <a:t>کننده کانال (خروجی)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در </a:t>
            </a:r>
            <a:r>
              <a:rPr lang="fa-IR" sz="3200" dirty="0"/>
              <a:t>یک سیستم مخابراتی الکترونیکی جوی ، یک سیگنال را از کانال می گیرد و آن را به سایر قسمت های گیرنده منتقل می کند. در یک سیستم نوری ، تزویج کننده خروجی ، نور خارج شده از تار را به آشکار ساز  نور هدایت می کند.</a:t>
            </a:r>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414326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4-1-7 آشکار </a:t>
            </a:r>
            <a:r>
              <a:rPr lang="fa-IR" sz="4000" b="1" dirty="0">
                <a:solidFill>
                  <a:srgbClr val="0070C0"/>
                </a:solidFill>
                <a:cs typeface="EntezareZohoor B4" panose="00000700000000000000" pitchFamily="2" charset="-78"/>
              </a:rPr>
              <a:t>ساز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در </a:t>
            </a:r>
            <a:r>
              <a:rPr lang="fa-IR" sz="3200" dirty="0"/>
              <a:t>این مرحله اطلاعات ارسالی باید از موج حاصل استخراج گردد. در یک سیستم الکترونیکی ، این مرحله ی فرآیند دمولاسیون می باشد که توسط یک مدار الکترونیکی مناسب انجام می شود. در سیستم تاری ، موج نوری توسط یک آشکار ساز نور به یک جریان الکتریکی تبدیل می شود. </a:t>
            </a:r>
          </a:p>
          <a:p>
            <a:pPr marL="0" indent="0" algn="justLow" rtl="1">
              <a:buNone/>
            </a:pPr>
            <a:r>
              <a:rPr lang="fa-IR" sz="3200" dirty="0"/>
              <a:t>دیود های نوری نیمه هادی با طراحی های متنوع به طور بسیار متداول مورد استفاده قرار می گیرند. جریان تولید شده توسط این آشکار سازها متناسب با توان موجود در نور تابیده شده به آنهاست.</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812305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چون اطلاعات در تغییرات نور جا دارد ، جریان خروجی از آشکار ساز ، اطلاعات را در بر خواهد داشت. </a:t>
            </a:r>
          </a:p>
          <a:p>
            <a:pPr marL="0" indent="0" algn="justLow" rtl="1">
              <a:buNone/>
            </a:pPr>
            <a:r>
              <a:rPr lang="fa-IR" sz="3200" dirty="0"/>
              <a:t>این جریان دقیقا به شکل جریانی است که برای مدوله کردن منبع نور در فرستنده به کار گرفته شده است.</a:t>
            </a:r>
          </a:p>
          <a:p>
            <a:pPr marL="0" indent="0" algn="justLow" rtl="1">
              <a:buNone/>
            </a:pPr>
            <a:r>
              <a:rPr lang="fa-IR" sz="3200" dirty="0"/>
              <a:t>خواص مهم آشکار سازهای  نوری شامل اندازه ی کوچک ، اقتصادی بودن ، طول عمر زیاد ، کم بودن مصرف انرژی ، حساسیت بالا به سیگنال های نوری و پاسخ سریع به تغییرات تند در قدرت نوری است. خوشبختانه آشکار سازهای نوری که دارای این مشخصات باشند در حال حاضر در دسترس می باشند.</a:t>
            </a:r>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3272564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4-1-8 پردازشگر </a:t>
            </a:r>
            <a:r>
              <a:rPr lang="fa-IR" sz="4000" b="1" dirty="0">
                <a:solidFill>
                  <a:srgbClr val="0070C0"/>
                </a:solidFill>
                <a:cs typeface="EntezareZohoor B4" panose="00000700000000000000" pitchFamily="2" charset="-78"/>
              </a:rPr>
              <a:t>سیگنال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برای </a:t>
            </a:r>
            <a:r>
              <a:rPr lang="fa-IR" sz="3200" dirty="0"/>
              <a:t>انتقال آنالوگ ، پردازش سیگنال شامل تقویت کنندگی و فیلتر کردن سیگنال است. علاوه بر فیلتر کردن سیگنال برای حذف مقدار ثابت جریان ، از انتقال بیشتر هر گونه فرکانس ناخواسته دیگر هم بایستی جلوگیری کرد. یک فیلتر ایده آل تمام فرکانس های موجود در اطلاعات ارسالی را از خود عبور داده و بقیه را حذف می کند. این عمل به وضوح اطلاعات ارسالی مورد نظر را بهبود می بخشد</a:t>
            </a:r>
            <a:r>
              <a:rPr lang="fa-IR" sz="3200" dirty="0" smtClean="0"/>
              <a:t>.</a:t>
            </a:r>
            <a:endParaRPr lang="en-US" sz="3200" dirty="0" smtClean="0"/>
          </a:p>
          <a:p>
            <a:pPr marL="0" indent="0" algn="justLow" rtl="1">
              <a:buNone/>
            </a:pPr>
            <a:r>
              <a:rPr lang="fa-IR" sz="3200" dirty="0" smtClean="0"/>
              <a:t> </a:t>
            </a:r>
            <a:r>
              <a:rPr lang="fa-IR" sz="3200" dirty="0"/>
              <a:t>فیلتر کردن مناسب ، نسبت توان سیگنال به توان چیز های ناخواسته را حداکثر می کند. نوسانات تصادفی در سیگنال دریافتی نویز نامیده می شوند.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39785280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برای یک سیستم دیجیتالی ، پردازشگر علاوه بر تقویت کننده ها و فیلتر ها ممکن است شامل مدار های تصمیم باشد. در هر بازه زمانی مربوط به یک بیت ، مدار تصمیم ، تصمیم می گیرد که آیا در خلال این زمان یک و یا صفر دریافت شده است.</a:t>
            </a:r>
          </a:p>
          <a:p>
            <a:pPr marL="0" indent="0" algn="justLow" rtl="1">
              <a:buNone/>
            </a:pPr>
            <a:r>
              <a:rPr lang="fa-IR" sz="3200" dirty="0"/>
              <a:t>اگر پیام اصلی به صورت آنالوگ بوده است ، پردازشگر دیجیتالی سیگنال علاوه بر این باید رشته صفر ها و یک های رسیده را کشف رمز نماید. این کار توسط یک مبدل دیجیتال به آنالوگ انجام می گیرد که شکل الکتریکی اطلاعات اصلی را دوباره به وجود می آورد. اگر ارتباط بین ماشین ها باشد ، ممکن است بدون تبدیل دیجیتال به آنالوگ ، شکل دیجیتالی برای استفاده مناسب باشد.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81661224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4-1-9 پیام </a:t>
            </a:r>
            <a:r>
              <a:rPr lang="fa-IR" sz="4000" b="1" dirty="0">
                <a:solidFill>
                  <a:srgbClr val="0070C0"/>
                </a:solidFill>
                <a:cs typeface="EntezareZohoor B4" panose="00000700000000000000" pitchFamily="2" charset="-78"/>
              </a:rPr>
              <a:t>خروجی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در </a:t>
            </a:r>
            <a:r>
              <a:rPr lang="fa-IR" sz="3200" dirty="0"/>
              <a:t>این جا با دو حالت مواجه هستیم. در یک حالت ، پیام به یک شخص عرضه می شود که اطلاعات را می شنود و یا می بیند. برای دستیابی به این امر ، سیگنال الکتریکی باید به موج صوتی و یا تصویر قابل رویت  تبدیل گردد. مدل های مناسب برای به انجام رساندن این تبدیل عبارتند از: </a:t>
            </a:r>
          </a:p>
          <a:p>
            <a:pPr marL="0" indent="0" algn="justLow" rtl="1">
              <a:buNone/>
            </a:pPr>
            <a:r>
              <a:rPr lang="fa-IR" sz="3200" dirty="0"/>
              <a:t>بلندگو برای پیام های صوتی و لامپ های اشعه ی کاتدی ، شبیه آنچه در تلویزیون به کار می رود ، برای پیام های تصویری.</a:t>
            </a:r>
          </a:p>
          <a:p>
            <a:pPr marL="0" indent="0" algn="justLow" rtl="1">
              <a:buNone/>
            </a:pPr>
            <a:r>
              <a:rPr lang="fa-IR" sz="3200" dirty="0"/>
              <a:t>در حالت دوم ، اشکال الکتریکی پیام که از پردازشگر سیگنال خارج می شود مستقیما قابل استفاده است.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073162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این وضعیت موقعی پیش می آید که به عنوان مثال کامپیوتر ها و یا سایر ماشین ها از طریق یکسیستم تاری به هم متصل باشند. همچنین موقعی که یک سیستم تاری فقط یک قسمت از یک شبکه ی بزرگ است ، مثل یک خط تاری بین مراکز تلفن یا یک خط اصلی تاری حامل چند برنامه ی تلویزیونی ، این حالت اتفاق می افتد. در این دو سیستم اخیر ، پردازش شامل توزیع سیگنال های الکتریکی به مقاصد مناسب نیز می باشد.</a:t>
            </a:r>
          </a:p>
          <a:p>
            <a:pPr marL="0" indent="0" algn="justLow" rtl="1">
              <a:buNone/>
            </a:pPr>
            <a:r>
              <a:rPr lang="fa-IR" sz="3200" dirty="0"/>
              <a:t>وسیله ی خروجی خبر به طور ساده یک رابط الکتریکی از پردازشگر سیگنال به سیستم بعدی است.</a:t>
            </a:r>
          </a:p>
          <a:p>
            <a:pPr marL="0" indent="0" algn="justLow" rtl="1">
              <a:buNone/>
            </a:pPr>
            <a:endParaRPr lang="fa-IR" sz="3200" dirty="0"/>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87252349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4-2 عناصر </a:t>
            </a:r>
            <a:r>
              <a:rPr lang="fa-IR" sz="4000" b="1" dirty="0">
                <a:solidFill>
                  <a:srgbClr val="0070C0"/>
                </a:solidFill>
                <a:cs typeface="EntezareZohoor B4" panose="00000700000000000000" pitchFamily="2" charset="-78"/>
              </a:rPr>
              <a:t>خط انتقال فیبر نوری :</a:t>
            </a:r>
          </a:p>
        </p:txBody>
      </p:sp>
      <p:sp>
        <p:nvSpPr>
          <p:cNvPr id="3" name="Content Placeholder 2"/>
          <p:cNvSpPr>
            <a:spLocks noGrp="1"/>
          </p:cNvSpPr>
          <p:nvPr>
            <p:ph idx="1"/>
          </p:nvPr>
        </p:nvSpPr>
        <p:spPr/>
        <p:txBody>
          <a:bodyPr>
            <a:normAutofit/>
          </a:bodyPr>
          <a:lstStyle/>
          <a:p>
            <a:pPr marL="0" indent="0" algn="justLow" rtl="1">
              <a:buNone/>
            </a:pPr>
            <a:r>
              <a:rPr lang="fa-IR" sz="3200" dirty="0" smtClean="0"/>
              <a:t>قسمت </a:t>
            </a:r>
            <a:r>
              <a:rPr lang="fa-IR" sz="3200" dirty="0"/>
              <a:t>های کلیدی خط انتقال فیبر نوری عبارتند از :  فرستنده که شامل منبع نوری و مدار تحرک همراه آن است ، </a:t>
            </a:r>
            <a:r>
              <a:rPr lang="fa-IR" sz="3200" dirty="0" smtClean="0"/>
              <a:t>کابل </a:t>
            </a:r>
            <a:r>
              <a:rPr lang="fa-IR" sz="3200" dirty="0"/>
              <a:t>که برای حفاظت مکانیکی و محیطی فیبر نوری داخل آن به کار می رود ، گیرنده که شامل آشکار ساز نوری  به اضافه ی مدارات تقویت و بهبود سیگنال است و همچنین کانکتورهای کابل فیبر نوری که برای اتصال کابل به منابع مختلف استفاده می گردد.</a:t>
            </a:r>
          </a:p>
          <a:p>
            <a:pPr marL="0" indent="0" algn="justLow" rtl="1">
              <a:buNone/>
            </a:pPr>
            <a:endParaRPr lang="fa-IR" sz="3200" dirty="0"/>
          </a:p>
          <a:p>
            <a:pPr marL="0" indent="0" algn="justLow" rtl="1">
              <a:buNone/>
            </a:pPr>
            <a:r>
              <a:rPr lang="fa-IR" sz="3200" dirty="0"/>
              <a:t>کابل فیبر نوری یکی از مهمترین عناصر خط انتقال می </a:t>
            </a:r>
            <a:r>
              <a:rPr lang="fa-IR" sz="3200" dirty="0" smtClean="0"/>
              <a:t>باشد.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6030682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dirty="0"/>
              <a:t>این کابل ، علاوه بر محافظت تارهای شیشه ای فیبر نوری در زمان نصب و سرویس ، ممکن است حاوی سیم های مسی برای تغذیه ی تکرار کننده ها مورد لزوم باشد که در فواصل معین برای تقویت و بازسازی متناوب سیگنال به کار می روند. </a:t>
            </a:r>
          </a:p>
          <a:p>
            <a:pPr marL="0" indent="0" algn="justLow" rtl="1">
              <a:buNone/>
            </a:pPr>
            <a:r>
              <a:rPr lang="fa-IR" sz="3200" dirty="0"/>
              <a:t>درون کابل فیبر نوری معمولا چندین تار شیشه ای استوانه ای به نازکی مو ، وجود دارد که هر کدام از آنها یک کانال مستقل ارتباطی است.</a:t>
            </a:r>
          </a:p>
          <a:p>
            <a:pPr marL="0" indent="0" algn="justLow" rtl="1">
              <a:buNone/>
            </a:pPr>
            <a:r>
              <a:rPr lang="fa-IR" sz="3200" dirty="0"/>
              <a:t>کابل فیبر نوری همانند کابل های مسی ، در هوا ، در کانال های زیرزمینی ، زیر دریا و یا در زیرزمین ، قابل نصب است.</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109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26647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1-3 </a:t>
            </a:r>
            <a:r>
              <a:rPr lang="ar-SA" sz="4000" b="1" dirty="0">
                <a:solidFill>
                  <a:srgbClr val="0070C0"/>
                </a:solidFill>
                <a:cs typeface="EntezareZohoor B4" panose="00000700000000000000" pitchFamily="2" charset="-78"/>
              </a:rPr>
              <a:t>مزایای تار های نوری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6" name="Content Placeholder 5"/>
          <p:cNvSpPr>
            <a:spLocks noGrp="1"/>
          </p:cNvSpPr>
          <p:nvPr>
            <p:ph sz="half" idx="2"/>
          </p:nvPr>
        </p:nvSpPr>
        <p:spPr>
          <a:xfrm>
            <a:off x="839788" y="1690688"/>
            <a:ext cx="5157787" cy="4498975"/>
          </a:xfrm>
        </p:spPr>
        <p:txBody>
          <a:bodyPr>
            <a:noAutofit/>
          </a:bodyPr>
          <a:lstStyle/>
          <a:p>
            <a:pPr marL="0" indent="0" algn="justLow" rtl="1">
              <a:buNone/>
            </a:pPr>
            <a:r>
              <a:rPr lang="fa-IR" sz="3200" dirty="0" smtClean="0">
                <a:latin typeface="+mj-lt"/>
              </a:rPr>
              <a:t>8.</a:t>
            </a:r>
            <a:r>
              <a:rPr lang="ar-SA" sz="3200" dirty="0" smtClean="0">
                <a:latin typeface="+mj-lt"/>
              </a:rPr>
              <a:t>غیر قابل اشتعال بودن</a:t>
            </a:r>
            <a:endParaRPr lang="en-US" sz="3200" dirty="0" smtClean="0">
              <a:latin typeface="+mj-lt"/>
            </a:endParaRPr>
          </a:p>
          <a:p>
            <a:pPr marL="0" indent="0" algn="justLow" rtl="1">
              <a:buNone/>
            </a:pPr>
            <a:r>
              <a:rPr lang="fa-IR" sz="3200" dirty="0" smtClean="0">
                <a:latin typeface="+mj-lt"/>
              </a:rPr>
              <a:t>9.</a:t>
            </a:r>
            <a:r>
              <a:rPr lang="ar-SA" sz="3200" dirty="0" smtClean="0">
                <a:latin typeface="+mj-lt"/>
              </a:rPr>
              <a:t>وزن کم و قطر کوچک</a:t>
            </a:r>
            <a:endParaRPr lang="en-US" sz="3200" dirty="0" smtClean="0">
              <a:latin typeface="+mj-lt"/>
            </a:endParaRPr>
          </a:p>
          <a:p>
            <a:pPr marL="0" indent="0" algn="justLow" rtl="1">
              <a:buNone/>
            </a:pPr>
            <a:r>
              <a:rPr lang="fa-IR" sz="3200" dirty="0" smtClean="0">
                <a:latin typeface="+mj-lt"/>
              </a:rPr>
              <a:t>10.</a:t>
            </a:r>
            <a:r>
              <a:rPr lang="ar-SA" sz="3200" dirty="0" smtClean="0">
                <a:latin typeface="+mj-lt"/>
              </a:rPr>
              <a:t>اتلاف پایین</a:t>
            </a:r>
            <a:endParaRPr lang="en-US" sz="3200" dirty="0" smtClean="0">
              <a:latin typeface="+mj-lt"/>
            </a:endParaRPr>
          </a:p>
          <a:p>
            <a:pPr marL="0" indent="0" algn="justLow" rtl="1">
              <a:buNone/>
            </a:pPr>
            <a:r>
              <a:rPr lang="fa-IR" sz="3200" dirty="0" smtClean="0">
                <a:latin typeface="+mj-lt"/>
              </a:rPr>
              <a:t>11.</a:t>
            </a:r>
            <a:r>
              <a:rPr lang="ar-SA" sz="3200" dirty="0" smtClean="0">
                <a:latin typeface="+mj-lt"/>
              </a:rPr>
              <a:t>نصب و نگهداری آسان تر</a:t>
            </a:r>
            <a:endParaRPr lang="en-US" sz="3200" dirty="0" smtClean="0">
              <a:latin typeface="+mj-lt"/>
            </a:endParaRPr>
          </a:p>
          <a:p>
            <a:pPr marL="0" indent="0" algn="justLow" rtl="1">
              <a:buNone/>
            </a:pPr>
            <a:r>
              <a:rPr lang="fa-IR" sz="3200" dirty="0" smtClean="0">
                <a:latin typeface="+mj-lt"/>
              </a:rPr>
              <a:t>12.</a:t>
            </a:r>
            <a:r>
              <a:rPr lang="ar-SA" sz="3200" dirty="0" smtClean="0">
                <a:latin typeface="+mj-lt"/>
              </a:rPr>
              <a:t>فرستنده هایی با قیمت کمتر</a:t>
            </a:r>
            <a:endParaRPr lang="en-US" sz="3200" dirty="0" smtClean="0">
              <a:latin typeface="+mj-lt"/>
            </a:endParaRPr>
          </a:p>
          <a:p>
            <a:pPr marL="0" indent="0" algn="justLow" rtl="1">
              <a:buNone/>
            </a:pPr>
            <a:r>
              <a:rPr lang="fa-IR" sz="3200" dirty="0" smtClean="0">
                <a:latin typeface="+mj-lt"/>
              </a:rPr>
              <a:t>13.</a:t>
            </a:r>
            <a:r>
              <a:rPr lang="ar-SA" sz="3200" dirty="0" smtClean="0">
                <a:latin typeface="+mj-lt"/>
              </a:rPr>
              <a:t>انعطاف پذیری</a:t>
            </a:r>
            <a:endParaRPr lang="en-US" sz="3200" dirty="0" smtClean="0">
              <a:latin typeface="+mj-lt"/>
            </a:endParaRPr>
          </a:p>
          <a:p>
            <a:pPr marL="0" indent="0" algn="justLow" rtl="1">
              <a:buNone/>
            </a:pPr>
            <a:endParaRPr lang="en-US" sz="3200" dirty="0" smtClean="0">
              <a:latin typeface="+mj-lt"/>
            </a:endParaRPr>
          </a:p>
          <a:p>
            <a:pPr marL="0" indent="0" algn="justLow" rtl="1">
              <a:buNone/>
            </a:pPr>
            <a:endParaRPr lang="en-US" sz="3200" dirty="0">
              <a:latin typeface="+mj-lt"/>
            </a:endParaRPr>
          </a:p>
        </p:txBody>
      </p:sp>
      <p:sp>
        <p:nvSpPr>
          <p:cNvPr id="8" name="Content Placeholder 7"/>
          <p:cNvSpPr>
            <a:spLocks noGrp="1"/>
          </p:cNvSpPr>
          <p:nvPr>
            <p:ph sz="quarter" idx="4"/>
          </p:nvPr>
        </p:nvSpPr>
        <p:spPr>
          <a:xfrm>
            <a:off x="6172200" y="1690688"/>
            <a:ext cx="5183188" cy="4498975"/>
          </a:xfrm>
        </p:spPr>
        <p:txBody>
          <a:bodyPr>
            <a:normAutofit/>
          </a:bodyPr>
          <a:lstStyle/>
          <a:p>
            <a:pPr marL="0" indent="0" algn="justLow" rtl="1">
              <a:buNone/>
            </a:pPr>
            <a:r>
              <a:rPr lang="fa-IR" sz="3200" dirty="0" smtClean="0">
                <a:latin typeface="+mj-lt"/>
              </a:rPr>
              <a:t>1.</a:t>
            </a:r>
            <a:r>
              <a:rPr lang="ar-SA" sz="3200" dirty="0" smtClean="0">
                <a:latin typeface="+mj-lt"/>
              </a:rPr>
              <a:t>قیمت پایین</a:t>
            </a:r>
            <a:endParaRPr lang="en-US" sz="3200" dirty="0">
              <a:latin typeface="+mj-lt"/>
            </a:endParaRPr>
          </a:p>
          <a:p>
            <a:pPr marL="0" indent="0" algn="justLow" rtl="1">
              <a:buNone/>
            </a:pPr>
            <a:r>
              <a:rPr lang="fa-IR" sz="3200" dirty="0" smtClean="0">
                <a:latin typeface="+mj-lt"/>
              </a:rPr>
              <a:t>2.</a:t>
            </a:r>
            <a:r>
              <a:rPr lang="ar-SA" sz="3200" dirty="0" smtClean="0">
                <a:latin typeface="+mj-lt"/>
              </a:rPr>
              <a:t>استحکام </a:t>
            </a:r>
            <a:r>
              <a:rPr lang="ar-SA" sz="3200" dirty="0">
                <a:latin typeface="+mj-lt"/>
              </a:rPr>
              <a:t>کششی </a:t>
            </a:r>
            <a:r>
              <a:rPr lang="ar-SA" sz="3200" dirty="0" smtClean="0">
                <a:latin typeface="+mj-lt"/>
              </a:rPr>
              <a:t>مناسب</a:t>
            </a:r>
            <a:endParaRPr lang="en-US" sz="3200" dirty="0">
              <a:latin typeface="+mj-lt"/>
            </a:endParaRPr>
          </a:p>
          <a:p>
            <a:pPr marL="0" indent="0" algn="justLow" rtl="1">
              <a:buNone/>
            </a:pPr>
            <a:r>
              <a:rPr lang="fa-IR" sz="3200" dirty="0" smtClean="0">
                <a:latin typeface="+mj-lt"/>
              </a:rPr>
              <a:t>3.</a:t>
            </a:r>
            <a:r>
              <a:rPr lang="ar-SA" sz="3200" dirty="0" smtClean="0">
                <a:latin typeface="+mj-lt"/>
              </a:rPr>
              <a:t>پهنای </a:t>
            </a:r>
            <a:r>
              <a:rPr lang="ar-SA" sz="3200" dirty="0">
                <a:latin typeface="+mj-lt"/>
              </a:rPr>
              <a:t>باند </a:t>
            </a:r>
            <a:r>
              <a:rPr lang="ar-SA" sz="3200" dirty="0" smtClean="0">
                <a:latin typeface="+mj-lt"/>
              </a:rPr>
              <a:t>وسیع</a:t>
            </a:r>
            <a:endParaRPr lang="en-US" sz="3200" dirty="0">
              <a:latin typeface="+mj-lt"/>
            </a:endParaRPr>
          </a:p>
          <a:p>
            <a:pPr marL="0" indent="0" algn="justLow" rtl="1">
              <a:buNone/>
            </a:pPr>
            <a:r>
              <a:rPr lang="fa-IR" sz="3200" dirty="0" smtClean="0">
                <a:latin typeface="+mj-lt"/>
              </a:rPr>
              <a:t>4.</a:t>
            </a:r>
            <a:r>
              <a:rPr lang="ar-SA" sz="3200" dirty="0" smtClean="0">
                <a:latin typeface="+mj-lt"/>
              </a:rPr>
              <a:t>محافظت </a:t>
            </a:r>
            <a:r>
              <a:rPr lang="ar-SA" sz="3200" dirty="0">
                <a:latin typeface="+mj-lt"/>
              </a:rPr>
              <a:t>در مقابل تداخل و </a:t>
            </a:r>
            <a:r>
              <a:rPr lang="ar-SA" sz="3200" dirty="0" smtClean="0">
                <a:latin typeface="+mj-lt"/>
              </a:rPr>
              <a:t>ت</a:t>
            </a:r>
            <a:r>
              <a:rPr lang="fa-IR" sz="3200" dirty="0" smtClean="0">
                <a:latin typeface="+mj-lt"/>
              </a:rPr>
              <a:t>ز</a:t>
            </a:r>
            <a:r>
              <a:rPr lang="ar-SA" sz="3200" dirty="0" smtClean="0">
                <a:latin typeface="+mj-lt"/>
              </a:rPr>
              <a:t>ویج</a:t>
            </a:r>
            <a:endParaRPr lang="en-US" sz="3200" dirty="0">
              <a:latin typeface="+mj-lt"/>
            </a:endParaRPr>
          </a:p>
          <a:p>
            <a:pPr marL="0" indent="0" algn="justLow" rtl="1">
              <a:buNone/>
            </a:pPr>
            <a:r>
              <a:rPr lang="fa-IR" sz="3200" dirty="0" smtClean="0">
                <a:latin typeface="+mj-lt"/>
              </a:rPr>
              <a:t>5.</a:t>
            </a:r>
            <a:r>
              <a:rPr lang="ar-SA" sz="3200" dirty="0" smtClean="0">
                <a:latin typeface="+mj-lt"/>
              </a:rPr>
              <a:t>ایزو </a:t>
            </a:r>
            <a:r>
              <a:rPr lang="ar-SA" sz="3200" dirty="0">
                <a:latin typeface="+mj-lt"/>
              </a:rPr>
              <a:t>لاسیون کامل </a:t>
            </a:r>
            <a:r>
              <a:rPr lang="ar-SA" sz="3200" dirty="0" smtClean="0">
                <a:latin typeface="+mj-lt"/>
              </a:rPr>
              <a:t>الکتریکی</a:t>
            </a:r>
            <a:endParaRPr lang="ar-IQ" sz="3200" dirty="0">
              <a:latin typeface="+mj-lt"/>
            </a:endParaRPr>
          </a:p>
          <a:p>
            <a:pPr marL="0" indent="0" algn="justLow" rtl="1">
              <a:buNone/>
            </a:pPr>
            <a:r>
              <a:rPr lang="fa-IR" sz="3200" dirty="0" smtClean="0">
                <a:latin typeface="+mj-lt"/>
              </a:rPr>
              <a:t>6.ا</a:t>
            </a:r>
            <a:r>
              <a:rPr lang="ar-SA" sz="3200" dirty="0" smtClean="0">
                <a:latin typeface="+mj-lt"/>
              </a:rPr>
              <a:t>منیت</a:t>
            </a:r>
            <a:endParaRPr lang="fa-IR" sz="3200" dirty="0" smtClean="0">
              <a:latin typeface="+mj-lt"/>
            </a:endParaRPr>
          </a:p>
          <a:p>
            <a:pPr marL="0" indent="0" algn="justLow" rtl="1">
              <a:buNone/>
            </a:pPr>
            <a:r>
              <a:rPr lang="fa-IR" sz="3200" dirty="0" smtClean="0">
                <a:latin typeface="+mj-lt"/>
              </a:rPr>
              <a:t>7.</a:t>
            </a:r>
            <a:r>
              <a:rPr lang="ar-SA" sz="3200" dirty="0" smtClean="0">
                <a:latin typeface="+mj-lt"/>
              </a:rPr>
              <a:t>مصونیت </a:t>
            </a:r>
            <a:r>
              <a:rPr lang="ar-SA" sz="3200" dirty="0">
                <a:latin typeface="+mj-lt"/>
              </a:rPr>
              <a:t>در مقابل خوردگ</a:t>
            </a:r>
            <a:r>
              <a:rPr lang="fa-IR" sz="3200" dirty="0">
                <a:latin typeface="+mj-lt"/>
              </a:rPr>
              <a:t>ی</a:t>
            </a:r>
            <a:endParaRPr lang="en-US" sz="3200" dirty="0">
              <a:latin typeface="+mj-lt"/>
            </a:endParaRPr>
          </a:p>
          <a:p>
            <a:pPr marL="0" indent="0" algn="justLow" rtl="1">
              <a:buNone/>
            </a:pPr>
            <a:endParaRPr lang="en-US" sz="3200" dirty="0">
              <a:latin typeface="+mj-lt"/>
            </a:endParaRPr>
          </a:p>
        </p:txBody>
      </p:sp>
      <p:sp>
        <p:nvSpPr>
          <p:cNvPr id="2" name="Slide Number Placeholder 1"/>
          <p:cNvSpPr>
            <a:spLocks noGrp="1"/>
          </p:cNvSpPr>
          <p:nvPr>
            <p:ph type="sldNum" sz="quarter" idx="12"/>
          </p:nvPr>
        </p:nvSpPr>
        <p:spPr/>
        <p:txBody>
          <a:bodyPr/>
          <a:lstStyle/>
          <a:p>
            <a:fld id="{7875B7DD-5A0C-4F7D-A1B5-F1164463782B}" type="slidenum">
              <a:rPr lang="en-US" smtClean="0"/>
              <a:t>11</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430397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dirty="0"/>
              <a:t>به دلیل محدودیت ساخت و یا نصب ، کابل های تکی معمولا به طول چند صد متر تا چند کیلومتر برای کاربرد های فواصل دور  ساخته می شوند. طول حقیقی یک کابل ، با ملاحظات عملی مختلف از قبیل ، اندازه ی پیچش و وزن آن تعیین می گردد</a:t>
            </a:r>
            <a:r>
              <a:rPr lang="fa-IR" sz="3200" dirty="0" smtClean="0"/>
              <a:t>.</a:t>
            </a:r>
            <a:endParaRPr lang="fa-IR" sz="3200" dirty="0"/>
          </a:p>
          <a:p>
            <a:pPr marL="0" indent="0" algn="justLow" rtl="1">
              <a:buNone/>
            </a:pPr>
            <a:r>
              <a:rPr lang="fa-IR" sz="3200" dirty="0"/>
              <a:t> از کابل های کوتاه تر معمولا در کانال های زیرزمینی استفاده می شود. کابل های بلندتر ، به صورت هوایی یا به شکل دفن مستقیم در زمین به کار می روند. خط کامل انتقال در فواصل دور ، با پیوند کابل های مختلف تکی به یکدیگر شکل می گیرد.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4913459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یکی از مشخصه های اصلی فیبر نوری ، میزان تضعیف آن به عنوان تابعی از طول موج است. در تکنولوژی اولیه ، منحصرا از باند طول </a:t>
            </a:r>
            <a:r>
              <a:rPr lang="fa-IR" sz="3200" dirty="0" smtClean="0"/>
              <a:t>موج</a:t>
            </a:r>
            <a:r>
              <a:rPr lang="en-US" sz="3200" dirty="0" smtClean="0"/>
              <a:t>800-900</a:t>
            </a:r>
            <a:r>
              <a:rPr lang="fa-IR" sz="3200" dirty="0" smtClean="0"/>
              <a:t> </a:t>
            </a:r>
            <a:r>
              <a:rPr lang="en-US" sz="3200" dirty="0" smtClean="0"/>
              <a:t>nm</a:t>
            </a:r>
            <a:r>
              <a:rPr lang="fa-IR" sz="3200" dirty="0" smtClean="0"/>
              <a:t> </a:t>
            </a:r>
            <a:r>
              <a:rPr lang="en-US" sz="3200" dirty="0" smtClean="0"/>
              <a:t> </a:t>
            </a:r>
            <a:r>
              <a:rPr lang="fa-IR" sz="3200" dirty="0"/>
              <a:t>استفاده می شد ، زیرا در این ناحیه ، تار های ساخته شده در آن زمان حداقل تضعیف را در منحنی تضعیف کلی نشان می دادند و منابع وآشکار های نوری مناسب جهت کار در این طول موج ها در دسترس بودند. با کاهش غلظت یون های هیدروکسیل و ناخالصی های یون فلزی در ماده ی  تار ، سازندگان بالاخره موفق به ساخت موج  برهای نوری با تلفات بسیار پایین در ناحیه </a:t>
            </a:r>
            <a:r>
              <a:rPr lang="fa-IR" sz="3200" dirty="0" smtClean="0"/>
              <a:t>ی</a:t>
            </a:r>
            <a:r>
              <a:rPr lang="en-US" sz="3200" dirty="0" smtClean="0"/>
              <a:t>1100-1600nm</a:t>
            </a:r>
            <a:r>
              <a:rPr lang="fa-IR" sz="3200" dirty="0" smtClean="0"/>
              <a:t>شدند</a:t>
            </a:r>
            <a:r>
              <a:rPr lang="fa-IR" sz="3200" dirty="0"/>
              <a:t>. پهنای باند این طیف را معمولا ناحیه ی با طول موج بلند می گویند.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65717004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dirty="0"/>
              <a:t>به دلیل این که تارهای سیلیکای خالص دارای حداقل اعوجاج سیگنال در طول موج </a:t>
            </a:r>
            <a:r>
              <a:rPr lang="en-US" sz="3200" dirty="0" smtClean="0"/>
              <a:t>1300nm</a:t>
            </a:r>
            <a:r>
              <a:rPr lang="fa-IR" sz="3200" dirty="0" smtClean="0"/>
              <a:t>هستند </a:t>
            </a:r>
            <a:r>
              <a:rPr lang="fa-IR" sz="3200" dirty="0"/>
              <a:t>، بنابراین میزان علاقه به استفاده از این طول موج افزایش یافت.</a:t>
            </a:r>
          </a:p>
          <a:p>
            <a:pPr marL="0" indent="0" algn="justLow" rtl="1">
              <a:buNone/>
            </a:pPr>
            <a:r>
              <a:rPr lang="fa-IR" sz="3200" dirty="0"/>
              <a:t>موقعی که سیگنال نوری ، مسافت معینی در تار نوری طی می کند ، ممکن است میزان تضعیف و اعوجاج سیگنال به درجه ای برسد که برای تقویت و بازسازی آن داخل خط انتقال ، به تکرار کننده های میانی نیاز باشد. تکرار کننده ی نوری مجموعه ای از یک گیرنده و یک فرستنده است که پهلو به پهلوی هم قرار گرفته اند.</a:t>
            </a:r>
          </a:p>
          <a:p>
            <a:pPr marL="0" indent="0" algn="justLow" rtl="1">
              <a:buNone/>
            </a:pPr>
            <a:r>
              <a:rPr lang="fa-IR" sz="3200" dirty="0"/>
              <a:t>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4972660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قسمت گیرنده ، سیگنال نوری را آشکار و تبدیل به سیگنال الکتریکی کرده و پس از تقویت و بازسازی ، به ورودی الکتریکی قسمت فرستنده ارسال می کند.</a:t>
            </a:r>
            <a:endParaRPr lang="en-US" sz="3200" dirty="0"/>
          </a:p>
          <a:p>
            <a:pPr marL="0" indent="0" algn="justLow" rtl="1">
              <a:buNone/>
            </a:pPr>
            <a:r>
              <a:rPr lang="fa-IR" sz="3200" dirty="0" smtClean="0"/>
              <a:t>قسمت </a:t>
            </a:r>
            <a:r>
              <a:rPr lang="fa-IR" sz="3200" dirty="0"/>
              <a:t>فرستنده ، سیگنال الکتریکی را مجددا تبدیل به سیگنال نوری می کند و سپس به موجبر فیبر نوری می فرستد.</a:t>
            </a:r>
            <a:endParaRPr lang="en-US" sz="3200" dirty="0"/>
          </a:p>
          <a:p>
            <a:pPr marL="0" indent="0" algn="justLow" rtl="1">
              <a:buNone/>
            </a:pPr>
            <a:r>
              <a:rPr lang="fa-IR" sz="3200" dirty="0"/>
              <a:t>البته با توجه به این که معمولا شبکه های کامپیوتری خیلی طولانی نیستند در آنها کمتر از تکرار کننده ها استفاده می شود. بیشتر کاربرد تکرار کننده ها در سیستم های مخابراتی است که در مسافت های طولانی از فیبر استفاده می کنند.</a:t>
            </a:r>
            <a:endParaRPr lang="en-US" sz="3200" dirty="0"/>
          </a:p>
          <a:p>
            <a:pPr marL="0" indent="0" algn="justLow">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39256056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479" y="365125"/>
            <a:ext cx="11152322" cy="1325563"/>
          </a:xfrm>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4-3 رابطه </a:t>
            </a:r>
            <a:r>
              <a:rPr lang="fa-IR" sz="4000" b="1" dirty="0">
                <a:solidFill>
                  <a:srgbClr val="0070C0"/>
                </a:solidFill>
                <a:cs typeface="EntezareZohoor B4" panose="00000700000000000000" pitchFamily="2" charset="-78"/>
              </a:rPr>
              <a:t>ی توزیع </a:t>
            </a:r>
            <a:r>
              <a:rPr lang="fa-IR" sz="4000" b="1" dirty="0">
                <a:solidFill>
                  <a:srgbClr val="0070C0"/>
                </a:solidFill>
                <a:cs typeface="EntezareZohoor B4" panose="00000700000000000000" pitchFamily="2" charset="-78"/>
              </a:rPr>
              <a:t>کننده </a:t>
            </a:r>
            <a:r>
              <a:rPr lang="fa-IR" sz="4000" b="1" dirty="0">
                <a:solidFill>
                  <a:srgbClr val="0070C0"/>
                </a:solidFill>
                <a:cs typeface="EntezareZohoor B4" panose="00000700000000000000" pitchFamily="2" charset="-78"/>
              </a:rPr>
              <a:t>داده ها در شبکه ی فیبر نوری(</a:t>
            </a:r>
            <a:r>
              <a:rPr lang="en-US" sz="4000" b="1" dirty="0">
                <a:solidFill>
                  <a:srgbClr val="0070C0"/>
                </a:solidFill>
                <a:cs typeface="EntezareZohoor B4" panose="00000700000000000000" pitchFamily="2" charset="-78"/>
              </a:rPr>
              <a:t>FDDI</a:t>
            </a:r>
            <a:r>
              <a:rPr lang="fa-IR" sz="4000" b="1" dirty="0">
                <a:solidFill>
                  <a:srgbClr val="0070C0"/>
                </a:solidFill>
                <a:cs typeface="EntezareZohoor B4" panose="00000700000000000000" pitchFamily="2" charset="-78"/>
              </a:rPr>
              <a:t>)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a:t>استاندارد </a:t>
            </a:r>
            <a:r>
              <a:rPr lang="en-US" sz="3200" dirty="0" smtClean="0"/>
              <a:t>FDDI</a:t>
            </a:r>
            <a:r>
              <a:rPr lang="fa-IR" sz="3200" dirty="0" smtClean="0"/>
              <a:t>توسط </a:t>
            </a:r>
            <a:r>
              <a:rPr lang="fa-IR" sz="3200" dirty="0"/>
              <a:t>کمیته ی استاندارد </a:t>
            </a:r>
            <a:r>
              <a:rPr lang="en-US" sz="3200" dirty="0" smtClean="0"/>
              <a:t> ANSI  </a:t>
            </a:r>
            <a:r>
              <a:rPr lang="en-US" sz="3200" dirty="0"/>
              <a:t>X3T9.5 </a:t>
            </a:r>
            <a:r>
              <a:rPr lang="fa-IR" sz="3200" dirty="0"/>
              <a:t>در سال 1980 وضع شد و سپس </a:t>
            </a:r>
            <a:r>
              <a:rPr lang="fa-IR" sz="3200" dirty="0" smtClean="0"/>
              <a:t>به</a:t>
            </a:r>
            <a:r>
              <a:rPr lang="en-US" sz="3200" dirty="0" smtClean="0"/>
              <a:t> ISO </a:t>
            </a:r>
            <a:r>
              <a:rPr lang="fa-IR" sz="3200" dirty="0"/>
              <a:t>ارائه گردید. مؤسسه ی </a:t>
            </a:r>
            <a:r>
              <a:rPr lang="en-US" sz="3200" dirty="0" smtClean="0"/>
              <a:t> ISO </a:t>
            </a:r>
            <a:r>
              <a:rPr lang="fa-IR" sz="3200" dirty="0" smtClean="0"/>
              <a:t>نگارش </a:t>
            </a:r>
            <a:r>
              <a:rPr lang="fa-IR" sz="3200" dirty="0"/>
              <a:t>جدیدی از استاندارد </a:t>
            </a:r>
            <a:r>
              <a:rPr lang="en-US" sz="3200" dirty="0"/>
              <a:t>FDDI </a:t>
            </a:r>
            <a:r>
              <a:rPr lang="fa-IR" sz="3200" dirty="0"/>
              <a:t>تعریف کرد که با استاندارد کنونی </a:t>
            </a:r>
            <a:r>
              <a:rPr lang="en-US" sz="3200" dirty="0" smtClean="0"/>
              <a:t> ANSI </a:t>
            </a:r>
            <a:r>
              <a:rPr lang="fa-IR" sz="3200" dirty="0"/>
              <a:t>سازگار است. </a:t>
            </a:r>
            <a:r>
              <a:rPr lang="en-US" sz="3200" dirty="0" smtClean="0"/>
              <a:t>FDDI</a:t>
            </a:r>
            <a:r>
              <a:rPr lang="fa-IR" sz="3200" dirty="0" smtClean="0"/>
              <a:t>یک </a:t>
            </a:r>
            <a:r>
              <a:rPr lang="fa-IR" sz="3200" dirty="0"/>
              <a:t>شبکه ی محلی با سرعت بالا است که از توپولوژی حلقوی با سرعت  </a:t>
            </a:r>
            <a:r>
              <a:rPr lang="en-US" sz="3200" dirty="0"/>
              <a:t>Mbps100 </a:t>
            </a:r>
            <a:r>
              <a:rPr lang="fa-IR" sz="3200" dirty="0"/>
              <a:t>برای مبادله ی اطلاعات استفاده می </a:t>
            </a:r>
            <a:r>
              <a:rPr lang="fa-IR" sz="3200" dirty="0" smtClean="0"/>
              <a:t>کند</a:t>
            </a:r>
            <a:r>
              <a:rPr lang="en-US" sz="3200" dirty="0" smtClean="0"/>
              <a:t>FDDI </a:t>
            </a:r>
            <a:r>
              <a:rPr lang="fa-IR" sz="3200" dirty="0"/>
              <a:t>از دو حلقه استفاده می کند ، بنابراین توپولوژی حلقوی دوگانه </a:t>
            </a:r>
            <a:r>
              <a:rPr lang="en-US" sz="3200" dirty="0" smtClean="0"/>
              <a:t>(Dual </a:t>
            </a:r>
            <a:r>
              <a:rPr lang="en-US" sz="3200" dirty="0"/>
              <a:t>Ring) </a:t>
            </a:r>
            <a:r>
              <a:rPr lang="fa-IR" sz="3200" dirty="0" smtClean="0"/>
              <a:t>نامیده </a:t>
            </a:r>
            <a:r>
              <a:rPr lang="fa-IR" sz="3200" dirty="0"/>
              <a:t>می شود. این </a:t>
            </a:r>
            <a:r>
              <a:rPr lang="fa-IR" sz="3200" dirty="0" smtClean="0"/>
              <a:t>روش</a:t>
            </a:r>
            <a:r>
              <a:rPr lang="en-US" sz="3200" dirty="0" smtClean="0"/>
              <a:t>FDDI </a:t>
            </a:r>
            <a:r>
              <a:rPr lang="fa-IR" sz="3200" dirty="0"/>
              <a:t>مشابه با استاندارد </a:t>
            </a:r>
            <a:r>
              <a:rPr lang="en-US" sz="3200" dirty="0"/>
              <a:t>IEEE 802.5 </a:t>
            </a:r>
            <a:r>
              <a:rPr lang="fa-IR" sz="3200" dirty="0"/>
              <a:t>در</a:t>
            </a:r>
            <a:r>
              <a:rPr lang="en-US" sz="3200" dirty="0" err="1"/>
              <a:t>TOKen</a:t>
            </a:r>
            <a:r>
              <a:rPr lang="en-US" sz="3200" dirty="0"/>
              <a:t> Ring </a:t>
            </a:r>
            <a:r>
              <a:rPr lang="fa-IR" sz="3200" dirty="0"/>
              <a:t>می باشد</a:t>
            </a:r>
            <a:r>
              <a:rPr lang="fa-IR" sz="3200" dirty="0" smtClean="0"/>
              <a:t>.</a:t>
            </a:r>
            <a:endParaRPr lang="en-US" sz="3200" dirty="0" smtClean="0"/>
          </a:p>
          <a:p>
            <a:pPr marL="0" indent="0" algn="justLow" rtl="1">
              <a:buNone/>
            </a:pPr>
            <a:r>
              <a:rPr lang="fa-IR" sz="3200" dirty="0"/>
              <a:t>یکی از مهمترین خصوصیات</a:t>
            </a:r>
            <a:r>
              <a:rPr lang="en-US" sz="3200" dirty="0"/>
              <a:t>FDDI </a:t>
            </a:r>
            <a:r>
              <a:rPr lang="fa-IR" sz="3200" dirty="0"/>
              <a:t>استفاده از رسانه ی انتقال فیبر نوری برای مبادله ی داده ها می باشد.</a:t>
            </a:r>
            <a:r>
              <a:rPr lang="fa-IR" sz="3200" dirty="0" smtClean="0"/>
              <a:t>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70317865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Low" rtl="1">
              <a:buNone/>
            </a:pPr>
            <a:r>
              <a:rPr lang="fa-IR" sz="3200" dirty="0" smtClean="0"/>
              <a:t>مزیت </a:t>
            </a:r>
            <a:r>
              <a:rPr lang="fa-IR" sz="3200" dirty="0"/>
              <a:t>مهم فیبر نوری نسبت به سیم مسی حفاظت و امنیت بالای  آن می باشد ، زیرا در این رسانه سیگنال الکتریکی وجود ندارد که بتوان آن را شنود کرد ضمن آن که نویز بر آن تأثیر نمی گذارد.</a:t>
            </a:r>
          </a:p>
          <a:p>
            <a:pPr marL="0" indent="0" algn="justLow" rtl="1">
              <a:buNone/>
            </a:pPr>
            <a:r>
              <a:rPr lang="fa-IR" sz="3200" dirty="0"/>
              <a:t>همان طوری که گفته شد </a:t>
            </a:r>
            <a:r>
              <a:rPr lang="fa-IR" sz="3200" dirty="0" smtClean="0"/>
              <a:t>، </a:t>
            </a:r>
            <a:r>
              <a:rPr lang="en-US" sz="3200" dirty="0" smtClean="0"/>
              <a:t>FDDI </a:t>
            </a:r>
            <a:r>
              <a:rPr lang="fa-IR" sz="3200" dirty="0"/>
              <a:t>از دو حلقه استفاده می کند که عبارتند از : حلقه ی </a:t>
            </a:r>
            <a:r>
              <a:rPr lang="fa-IR" sz="3200" dirty="0" smtClean="0"/>
              <a:t>اولیه (</a:t>
            </a:r>
            <a:r>
              <a:rPr lang="en-US" sz="3200" dirty="0" smtClean="0"/>
              <a:t> (Primary Ring</a:t>
            </a:r>
            <a:r>
              <a:rPr lang="fa-IR" sz="3200" dirty="0" smtClean="0"/>
              <a:t>و </a:t>
            </a:r>
            <a:r>
              <a:rPr lang="fa-IR" sz="3200" dirty="0"/>
              <a:t>حلقه ی </a:t>
            </a:r>
            <a:r>
              <a:rPr lang="fa-IR" sz="3200" dirty="0" smtClean="0"/>
              <a:t>ثانویه</a:t>
            </a:r>
            <a:r>
              <a:rPr lang="en-US" sz="3200" dirty="0" smtClean="0"/>
              <a:t> .(Secondary </a:t>
            </a:r>
            <a:r>
              <a:rPr lang="en-US" sz="3200" dirty="0"/>
              <a:t>Ring</a:t>
            </a:r>
            <a:r>
              <a:rPr lang="en-US" sz="3200" dirty="0" smtClean="0"/>
              <a:t>) </a:t>
            </a:r>
            <a:r>
              <a:rPr lang="fa-IR" sz="3200" dirty="0"/>
              <a:t>داده ها در حلقه ها در دو جهت مخالف انتقال می یابند. حلقه ی اولیه برای ارسال داده ها مورد استفاده قرار می گیرد و حلقه ی ثانویه برای مواقعی که حلقه ی اولیه از کار بیفتد به عنوان پشتیبان (</a:t>
            </a:r>
            <a:r>
              <a:rPr lang="en-US" sz="3200" dirty="0"/>
              <a:t>Backup</a:t>
            </a:r>
            <a:r>
              <a:rPr lang="fa-IR" sz="3200" dirty="0"/>
              <a:t>) حلقه به کار می رود. </a:t>
            </a:r>
            <a:r>
              <a:rPr lang="en-US" sz="3200" dirty="0"/>
              <a:t>FDDI</a:t>
            </a:r>
            <a:r>
              <a:rPr lang="fa-IR" sz="3200" dirty="0"/>
              <a:t> اجازه ی اتصال 1000 ایستگاه را به حلقه می دهد ضمن این که می تواند حداکثر تا 200 کیلومتر گسترش یابد.</a:t>
            </a: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2523200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4-4 شبکه </a:t>
            </a:r>
            <a:r>
              <a:rPr lang="fa-IR" sz="4000" b="1" dirty="0">
                <a:solidFill>
                  <a:srgbClr val="0070C0"/>
                </a:solidFill>
                <a:cs typeface="EntezareZohoor B4" panose="00000700000000000000" pitchFamily="2" charset="-78"/>
              </a:rPr>
              <a:t>ی نوری سنکرون (</a:t>
            </a:r>
            <a:r>
              <a:rPr lang="en-US" sz="4000" b="1" dirty="0">
                <a:solidFill>
                  <a:srgbClr val="0070C0"/>
                </a:solidFill>
                <a:cs typeface="EntezareZohoor B4" panose="00000700000000000000" pitchFamily="2" charset="-78"/>
              </a:rPr>
              <a:t>SONET</a:t>
            </a:r>
            <a:r>
              <a:rPr lang="fa-IR" sz="4000" b="1" dirty="0">
                <a:solidFill>
                  <a:srgbClr val="0070C0"/>
                </a:solidFill>
                <a:cs typeface="EntezareZohoor B4" panose="00000700000000000000" pitchFamily="2" charset="-78"/>
              </a:rPr>
              <a:t>)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lnSpcReduction="10000"/>
          </a:bodyPr>
          <a:lstStyle/>
          <a:p>
            <a:pPr marL="0" indent="0" algn="justLow" rtl="1">
              <a:buNone/>
            </a:pPr>
            <a:r>
              <a:rPr lang="en-US" sz="3200" dirty="0" smtClean="0"/>
              <a:t>SONET</a:t>
            </a:r>
            <a:r>
              <a:rPr lang="fa-IR" sz="3200" dirty="0" smtClean="0"/>
              <a:t> </a:t>
            </a:r>
            <a:r>
              <a:rPr lang="fa-IR" sz="3200" dirty="0"/>
              <a:t>شبکه ای با سرعت بالا است که از کابل فیبر نوری به عنوان رسانه ی انتقال استفاده می کند. واژه ی </a:t>
            </a:r>
            <a:r>
              <a:rPr lang="en-US" sz="3200" dirty="0"/>
              <a:t>SONET</a:t>
            </a:r>
            <a:r>
              <a:rPr lang="fa-IR" sz="3200" dirty="0"/>
              <a:t> در آمریکای شمالی مورد استفاده قرار می گیرد و عبارت است از استانداردی که توسط مؤسسه ی </a:t>
            </a:r>
            <a:r>
              <a:rPr lang="en-US" sz="3200" dirty="0"/>
              <a:t>ANSI</a:t>
            </a:r>
            <a:r>
              <a:rPr lang="fa-IR" sz="3200" dirty="0"/>
              <a:t> وضع شده است. اتحادیه ی </a:t>
            </a:r>
            <a:r>
              <a:rPr lang="en-US" sz="3200" dirty="0"/>
              <a:t>ITN</a:t>
            </a:r>
            <a:r>
              <a:rPr lang="fa-IR" sz="3200" dirty="0"/>
              <a:t> استانداردی برای </a:t>
            </a:r>
            <a:r>
              <a:rPr lang="en-US" sz="3200" dirty="0"/>
              <a:t>SONET</a:t>
            </a:r>
            <a:r>
              <a:rPr lang="fa-IR" sz="3200" dirty="0"/>
              <a:t> وضع نمود و آن را </a:t>
            </a:r>
            <a:r>
              <a:rPr lang="en-US" sz="3200" dirty="0"/>
              <a:t>SDH</a:t>
            </a:r>
            <a:r>
              <a:rPr lang="fa-IR" sz="3200" dirty="0"/>
              <a:t> نامید که در اروپا مورد استفاده قرار می گیرد</a:t>
            </a:r>
            <a:r>
              <a:rPr lang="fa-IR" sz="3200" dirty="0" smtClean="0"/>
              <a:t>.</a:t>
            </a:r>
            <a:r>
              <a:rPr lang="fa-IR" sz="3200" dirty="0"/>
              <a:t> معماری نوری </a:t>
            </a:r>
            <a:r>
              <a:rPr lang="en-US" sz="3200" dirty="0"/>
              <a:t>SONET</a:t>
            </a:r>
            <a:r>
              <a:rPr lang="fa-IR" sz="3200" dirty="0"/>
              <a:t> بر اساس چهار رشته فیبر نوری و حلقه ای در دو جهت طراحی می گردد تا سرویس هایی با حداکثر اطمینان را ارائه نماید. نرم افزار های کاربردی جدید مثل</a:t>
            </a:r>
            <a:r>
              <a:rPr lang="en-US" sz="3200" dirty="0"/>
              <a:t>CAD CAM</a:t>
            </a:r>
            <a:r>
              <a:rPr lang="fa-IR" sz="3200" dirty="0"/>
              <a:t> و </a:t>
            </a:r>
            <a:r>
              <a:rPr lang="en-US" sz="3200" dirty="0"/>
              <a:t>Media Images</a:t>
            </a:r>
            <a:r>
              <a:rPr lang="fa-IR" sz="3200" dirty="0"/>
              <a:t> به پهنای باند وسیع تری نسبت به دیگر نرم افزار های کاربردی نیاز دارند و</a:t>
            </a:r>
            <a:r>
              <a:rPr lang="en-US" sz="3200" dirty="0"/>
              <a:t>SONET</a:t>
            </a:r>
            <a:r>
              <a:rPr lang="fa-IR" sz="3200" dirty="0"/>
              <a:t> دارای پهنای باند و سرعت ارسال بالایی می باشد</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30095528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5914" y="5381311"/>
            <a:ext cx="2774196" cy="1348810"/>
          </a:xfrm>
        </p:spPr>
        <p:txBody>
          <a:bodyPr/>
          <a:lstStyle/>
          <a:p>
            <a:pPr algn="r" rtl="1"/>
            <a:r>
              <a:rPr lang="fa-IR" dirty="0" smtClean="0"/>
              <a:t>حلقه </a:t>
            </a:r>
            <a:r>
              <a:rPr lang="en-US" dirty="0" smtClean="0"/>
              <a:t>SONET</a:t>
            </a:r>
            <a:endParaRPr lang="en-US" dirty="0"/>
          </a:p>
        </p:txBody>
      </p:sp>
      <p:pic>
        <p:nvPicPr>
          <p:cNvPr id="4" name="Content Placeholder 3"/>
          <p:cNvPicPr>
            <a:picLocks noGrp="1" noChangeAspect="1"/>
          </p:cNvPicPr>
          <p:nvPr>
            <p:ph idx="1"/>
          </p:nvPr>
        </p:nvPicPr>
        <p:blipFill>
          <a:blip r:embed="rId2"/>
          <a:stretch>
            <a:fillRect/>
          </a:stretch>
        </p:blipFill>
        <p:spPr>
          <a:xfrm>
            <a:off x="1906292" y="526943"/>
            <a:ext cx="7286059" cy="5850610"/>
          </a:xfrm>
          <a:prstGeom prst="rect">
            <a:avLst/>
          </a:prstGeom>
        </p:spPr>
      </p:pic>
      <p:graphicFrame>
        <p:nvGraphicFramePr>
          <p:cNvPr id="5" name="Content Placeholder 3"/>
          <p:cNvGraphicFramePr>
            <a:graphicFrameLocks/>
          </p:cNvGraphicFramePr>
          <p:nvPr>
            <p:extLst>
              <p:ext uri="{D42A27DB-BD31-4B8C-83A1-F6EECF244321}">
                <p14:modId xmlns:p14="http://schemas.microsoft.com/office/powerpoint/2010/main" val="3547628816"/>
              </p:ext>
            </p:extLst>
          </p:nvPr>
        </p:nvGraphicFramePr>
        <p:xfrm>
          <a:off x="1053885" y="365125"/>
          <a:ext cx="8942522" cy="6012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6590160" y="1047014"/>
            <a:ext cx="719874" cy="64367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 name="Oval 6"/>
          <p:cNvSpPr/>
          <p:nvPr/>
        </p:nvSpPr>
        <p:spPr>
          <a:xfrm>
            <a:off x="6590160" y="5733879"/>
            <a:ext cx="719874" cy="64367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8" name="Oval 7"/>
          <p:cNvSpPr/>
          <p:nvPr/>
        </p:nvSpPr>
        <p:spPr>
          <a:xfrm>
            <a:off x="432051" y="3557411"/>
            <a:ext cx="719874" cy="64367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9" name="Oval 8"/>
          <p:cNvSpPr/>
          <p:nvPr/>
        </p:nvSpPr>
        <p:spPr>
          <a:xfrm>
            <a:off x="9913138" y="3282069"/>
            <a:ext cx="719874" cy="643674"/>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pic>
        <p:nvPicPr>
          <p:cNvPr id="10" name="Picture 9"/>
          <p:cNvPicPr>
            <a:picLocks noChangeAspect="1"/>
          </p:cNvPicPr>
          <p:nvPr/>
        </p:nvPicPr>
        <p:blipFill>
          <a:blip r:embed="rId8"/>
          <a:stretch>
            <a:fillRect/>
          </a:stretch>
        </p:blipFill>
        <p:spPr>
          <a:xfrm>
            <a:off x="972273" y="1368851"/>
            <a:ext cx="2183969" cy="1364729"/>
          </a:xfrm>
          <a:prstGeom prst="rect">
            <a:avLst/>
          </a:prstGeom>
        </p:spPr>
      </p:pic>
      <p:pic>
        <p:nvPicPr>
          <p:cNvPr id="11" name="Picture 10"/>
          <p:cNvPicPr>
            <a:picLocks noChangeAspect="1"/>
          </p:cNvPicPr>
          <p:nvPr/>
        </p:nvPicPr>
        <p:blipFill>
          <a:blip r:embed="rId9"/>
          <a:stretch>
            <a:fillRect/>
          </a:stretch>
        </p:blipFill>
        <p:spPr>
          <a:xfrm>
            <a:off x="8314120" y="1270388"/>
            <a:ext cx="2075722" cy="1164236"/>
          </a:xfrm>
          <a:prstGeom prst="rect">
            <a:avLst/>
          </a:prstGeom>
        </p:spPr>
      </p:pic>
      <p:sp>
        <p:nvSpPr>
          <p:cNvPr id="3" name="Slide Number Placeholder 2"/>
          <p:cNvSpPr>
            <a:spLocks noGrp="1"/>
          </p:cNvSpPr>
          <p:nvPr>
            <p:ph type="sldNum" sz="quarter" idx="12"/>
          </p:nvPr>
        </p:nvSpPr>
        <p:spPr/>
        <p:txBody>
          <a:bodyPr/>
          <a:lstStyle/>
          <a:p>
            <a:fld id="{7875B7DD-5A0C-4F7D-A1B5-F1164463782B}" type="slidenum">
              <a:rPr lang="en-US" smtClean="0"/>
              <a:t>117</a:t>
            </a:fld>
            <a:endParaRPr lang="en-US"/>
          </a:p>
        </p:txBody>
      </p:sp>
      <p:sp>
        <p:nvSpPr>
          <p:cNvPr id="12" name="Footer Placeholder 11"/>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3765539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مشخصات </a:t>
            </a:r>
            <a:r>
              <a:rPr lang="en-US" sz="4000" b="1" dirty="0">
                <a:solidFill>
                  <a:srgbClr val="0070C0"/>
                </a:solidFill>
                <a:cs typeface="EntezareZohoor B4" panose="00000700000000000000" pitchFamily="2" charset="-78"/>
              </a:rPr>
              <a:t>:SONET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573437" y="1825625"/>
            <a:ext cx="10895309" cy="4351338"/>
          </a:xfrm>
        </p:spPr>
        <p:txBody>
          <a:bodyPr>
            <a:noAutofit/>
          </a:bodyPr>
          <a:lstStyle/>
          <a:p>
            <a:pPr marL="0" indent="0" algn="justLow" rtl="1">
              <a:buNone/>
            </a:pPr>
            <a:r>
              <a:rPr lang="fa-IR" sz="3200" dirty="0" smtClean="0"/>
              <a:t>از </a:t>
            </a:r>
            <a:r>
              <a:rPr lang="fa-IR" sz="3200" dirty="0"/>
              <a:t>برجسته ترین مشخصات </a:t>
            </a:r>
            <a:r>
              <a:rPr lang="en-US" sz="3200" dirty="0"/>
              <a:t>SONET </a:t>
            </a:r>
            <a:r>
              <a:rPr lang="fa-IR" sz="3200" dirty="0"/>
              <a:t>می توان موارد زیر را نام برد:</a:t>
            </a:r>
          </a:p>
          <a:p>
            <a:pPr marL="0" indent="0" algn="justLow" rtl="1">
              <a:buNone/>
            </a:pPr>
            <a:r>
              <a:rPr lang="fa-IR" sz="3200" dirty="0"/>
              <a:t>1- برای کلیه ی سطوح از روش مالتی پلکس کردن بایت استفاده می کند.</a:t>
            </a:r>
          </a:p>
          <a:p>
            <a:pPr marL="0" indent="0" algn="justLow" rtl="1">
              <a:buNone/>
            </a:pPr>
            <a:r>
              <a:rPr lang="fa-IR" sz="3200" dirty="0"/>
              <a:t>2- یک فن آوری </a:t>
            </a:r>
            <a:r>
              <a:rPr lang="fa-IR" sz="3200" dirty="0" smtClean="0"/>
              <a:t>باسرعت </a:t>
            </a:r>
            <a:r>
              <a:rPr lang="fa-IR" sz="3200" dirty="0"/>
              <a:t>بالاست و دارای ویژگی اصلاح خودکار مسیر </a:t>
            </a:r>
            <a:r>
              <a:rPr lang="fa-IR" sz="3200" dirty="0" smtClean="0"/>
              <a:t>میباشد</a:t>
            </a:r>
            <a:r>
              <a:rPr lang="fa-IR" sz="3200" dirty="0"/>
              <a:t>.</a:t>
            </a:r>
          </a:p>
          <a:p>
            <a:pPr marL="0" indent="0" algn="justLow" rtl="1">
              <a:buNone/>
            </a:pPr>
            <a:r>
              <a:rPr lang="fa-IR" sz="3200" dirty="0"/>
              <a:t>3- از روش های ملتی پلکس و دی مالتی پلکس استفاده می کند.</a:t>
            </a:r>
          </a:p>
          <a:p>
            <a:pPr marL="0" indent="0" algn="justLow" rtl="1">
              <a:buNone/>
            </a:pPr>
            <a:r>
              <a:rPr lang="fa-IR" sz="3200" dirty="0"/>
              <a:t>4- سیگنال الکتریکی پایه برای </a:t>
            </a:r>
            <a:r>
              <a:rPr lang="en-US" sz="3200" dirty="0" smtClean="0"/>
              <a:t>SONET</a:t>
            </a:r>
            <a:r>
              <a:rPr lang="fa-IR" sz="3200" dirty="0" smtClean="0"/>
              <a:t>سیگنال </a:t>
            </a:r>
            <a:r>
              <a:rPr lang="fa-IR" sz="3200" dirty="0"/>
              <a:t>های حامل سنکرون سطح یک می باشد.</a:t>
            </a:r>
          </a:p>
          <a:p>
            <a:pPr marL="0" indent="0" algn="justLow" rtl="1">
              <a:buNone/>
            </a:pPr>
            <a:r>
              <a:rPr lang="fa-IR" sz="3200" dirty="0"/>
              <a:t>5- با سرعت 8000 فریم در ثانیه </a:t>
            </a:r>
            <a:r>
              <a:rPr lang="en-US" sz="3200" dirty="0"/>
              <a:t>SONET </a:t>
            </a:r>
            <a:r>
              <a:rPr lang="fa-IR" sz="3200" dirty="0"/>
              <a:t>را ارسال می کند.</a:t>
            </a:r>
          </a:p>
          <a:p>
            <a:pPr marL="0" indent="0" algn="justLow" rtl="1">
              <a:buNone/>
            </a:pPr>
            <a:r>
              <a:rPr lang="fa-IR" sz="3200" dirty="0"/>
              <a:t>6- سیگنال های کند تر می توانند بر روی سیگنال های سریع تر مستقیما مالتی پلکس شوند.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118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98196030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4-5 فرستنده </a:t>
            </a:r>
            <a:r>
              <a:rPr lang="fa-IR" sz="4000" b="1" dirty="0">
                <a:solidFill>
                  <a:srgbClr val="0070C0"/>
                </a:solidFill>
                <a:cs typeface="EntezareZohoor B4" panose="00000700000000000000" pitchFamily="2" charset="-78"/>
              </a:rPr>
              <a:t>های نوری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به </a:t>
            </a:r>
            <a:r>
              <a:rPr lang="fa-IR" sz="3200" dirty="0"/>
              <a:t>دستگاه هایی که وظیفه ی تبدیل سیگنال الکتریکی به سیگنال نوری را انجام می دهند ، منابع نور یا فرستنده های نوری می گویند که به طور کلی به دو دسته ی دیودهای منتشرکننده ی نور و دیودهای لیزری تقسیم می شوند که جهت مصارف خاص در انواع مختلف ساخته شده اند.</a:t>
            </a:r>
          </a:p>
          <a:p>
            <a:pPr marL="0" indent="0" algn="justLow" rtl="1">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3654" y="3732440"/>
            <a:ext cx="3760146" cy="2579460"/>
          </a:xfrm>
          <a:prstGeom prst="rect">
            <a:avLst/>
          </a:prstGeom>
        </p:spPr>
      </p:pic>
      <p:sp>
        <p:nvSpPr>
          <p:cNvPr id="5" name="Slide Number Placeholder 4"/>
          <p:cNvSpPr>
            <a:spLocks noGrp="1"/>
          </p:cNvSpPr>
          <p:nvPr>
            <p:ph type="sldNum" sz="quarter" idx="12"/>
          </p:nvPr>
        </p:nvSpPr>
        <p:spPr/>
        <p:txBody>
          <a:bodyPr/>
          <a:lstStyle/>
          <a:p>
            <a:fld id="{7875B7DD-5A0C-4F7D-A1B5-F1164463782B}" type="slidenum">
              <a:rPr lang="en-US" smtClean="0"/>
              <a:t>119</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578580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ctr">
            <a:normAutofit/>
          </a:bodyPr>
          <a:lstStyle/>
          <a:p>
            <a:pPr algn="justLow" rtl="1"/>
            <a:r>
              <a:rPr lang="ar-IQ" sz="4000" b="1" dirty="0">
                <a:solidFill>
                  <a:srgbClr val="0070C0"/>
                </a:solidFill>
                <a:cs typeface="EntezareZohoor B4" panose="00000700000000000000" pitchFamily="2" charset="-78"/>
              </a:rPr>
              <a:t>1</a:t>
            </a:r>
            <a:r>
              <a:rPr lang="en-US" sz="4000" b="1" dirty="0">
                <a:solidFill>
                  <a:srgbClr val="0070C0"/>
                </a:solidFill>
                <a:cs typeface="EntezareZohoor B4" panose="00000700000000000000" pitchFamily="2" charset="-78"/>
              </a:rPr>
              <a:t>(</a:t>
            </a:r>
            <a:r>
              <a:rPr lang="ar-SA" sz="4000" b="1" dirty="0">
                <a:solidFill>
                  <a:srgbClr val="0070C0"/>
                </a:solidFill>
                <a:cs typeface="EntezareZohoor B4" panose="00000700000000000000" pitchFamily="2" charset="-78"/>
              </a:rPr>
              <a:t>قیمت پایین</a:t>
            </a:r>
            <a:r>
              <a:rPr lang="ar-IQ"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8" name="Content Placeholder 7"/>
          <p:cNvSpPr>
            <a:spLocks noGrp="1"/>
          </p:cNvSpPr>
          <p:nvPr>
            <p:ph idx="1"/>
          </p:nvPr>
        </p:nvSpPr>
        <p:spPr/>
        <p:txBody>
          <a:bodyPr>
            <a:noAutofit/>
          </a:bodyPr>
          <a:lstStyle/>
          <a:p>
            <a:pPr algn="justLow" rtl="1"/>
            <a:r>
              <a:rPr lang="en-US" sz="3200" dirty="0"/>
              <a:t> </a:t>
            </a:r>
            <a:r>
              <a:rPr lang="ar-SA" sz="3200" dirty="0"/>
              <a:t>ماده ی اصلی برای تار های شیشه ای اکسید سیلیکون است </a:t>
            </a:r>
            <a:r>
              <a:rPr lang="fa-IR" sz="3200" dirty="0"/>
              <a:t>و</a:t>
            </a:r>
            <a:r>
              <a:rPr lang="fa-IR" sz="3200" dirty="0" smtClean="0"/>
              <a:t> </a:t>
            </a:r>
            <a:r>
              <a:rPr lang="fa-IR" sz="3200" dirty="0"/>
              <a:t>منبع اصلی سیلیکا ، سنگ و شن و ماسه است. در نتیجه قیمت کابل هاي فیبر نوري بسیار ارزانتر از کابل هاي مسی تمام می شود</a:t>
            </a:r>
            <a:r>
              <a:rPr lang="fa-IR" sz="3200" dirty="0" smtClean="0"/>
              <a:t>.</a:t>
            </a:r>
          </a:p>
          <a:p>
            <a:pPr algn="justLow" rtl="1"/>
            <a:r>
              <a:rPr lang="ar-SA" sz="3200" dirty="0" smtClean="0"/>
              <a:t> بعضی </a:t>
            </a:r>
            <a:r>
              <a:rPr lang="ar-SA" sz="3200" dirty="0"/>
              <a:t>از تار های نوری از پلاستیک </a:t>
            </a:r>
            <a:r>
              <a:rPr lang="ar-SA" sz="3200" dirty="0" smtClean="0"/>
              <a:t>شفاف</a:t>
            </a:r>
            <a:r>
              <a:rPr lang="fa-IR" sz="3200" dirty="0" smtClean="0"/>
              <a:t> </a:t>
            </a:r>
            <a:r>
              <a:rPr lang="ar-SA" sz="3200" dirty="0" smtClean="0"/>
              <a:t>ساخته می شوند</a:t>
            </a:r>
            <a:r>
              <a:rPr lang="fa-IR" sz="3200" dirty="0" smtClean="0"/>
              <a:t> </a:t>
            </a:r>
            <a:r>
              <a:rPr lang="ar-SA" sz="3200" dirty="0" smtClean="0"/>
              <a:t>که </a:t>
            </a:r>
            <a:r>
              <a:rPr lang="ar-SA" sz="3200" dirty="0"/>
              <a:t>به سهولت در دسترس </a:t>
            </a:r>
            <a:r>
              <a:rPr lang="ar-SA" sz="3200" dirty="0" smtClean="0"/>
              <a:t>است</a:t>
            </a:r>
            <a:r>
              <a:rPr lang="ar-IQ" sz="3200" dirty="0" smtClean="0"/>
              <a:t> </a:t>
            </a:r>
            <a:r>
              <a:rPr lang="fa-IR" sz="3200" dirty="0" smtClean="0"/>
              <a:t>،این نوع از فیبرنوری ارزان تر از فیبر نوری شیشه ای است</a:t>
            </a:r>
            <a:r>
              <a:rPr lang="ar-SA" sz="3200" dirty="0" smtClean="0"/>
              <a:t> </a:t>
            </a:r>
            <a:r>
              <a:rPr lang="fa-IR" sz="3200" dirty="0" smtClean="0"/>
              <a:t>.</a:t>
            </a:r>
            <a:r>
              <a:rPr lang="en-US" sz="3200" dirty="0"/>
              <a:t> </a:t>
            </a:r>
          </a:p>
        </p:txBody>
      </p:sp>
      <p:sp>
        <p:nvSpPr>
          <p:cNvPr id="2" name="Slide Number Placeholder 1"/>
          <p:cNvSpPr>
            <a:spLocks noGrp="1"/>
          </p:cNvSpPr>
          <p:nvPr>
            <p:ph type="sldNum" sz="quarter" idx="12"/>
          </p:nvPr>
        </p:nvSpPr>
        <p:spPr/>
        <p:txBody>
          <a:bodyPr/>
          <a:lstStyle/>
          <a:p>
            <a:fld id="{7875B7DD-5A0C-4F7D-A1B5-F1164463782B}" type="slidenum">
              <a:rPr lang="en-US" smtClean="0"/>
              <a:t>12</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79837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963" y="365125"/>
            <a:ext cx="11012837" cy="1325563"/>
          </a:xfrm>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4-5-1 ویژگی </a:t>
            </a:r>
            <a:r>
              <a:rPr lang="fa-IR" sz="4000" b="1" dirty="0">
                <a:solidFill>
                  <a:srgbClr val="0070C0"/>
                </a:solidFill>
                <a:cs typeface="EntezareZohoor B4" panose="00000700000000000000" pitchFamily="2" charset="-78"/>
              </a:rPr>
              <a:t>های منابع نور مورد استفاده در سیستم های </a:t>
            </a:r>
            <a:r>
              <a:rPr lang="fa-IR" sz="4000" b="1" dirty="0">
                <a:solidFill>
                  <a:srgbClr val="0070C0"/>
                </a:solidFill>
                <a:cs typeface="EntezareZohoor B4" panose="00000700000000000000" pitchFamily="2" charset="-78"/>
              </a:rPr>
              <a:t>نوری</a:t>
            </a:r>
            <a:r>
              <a:rPr lang="en-US"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200" dirty="0" smtClean="0"/>
              <a:t>منابع </a:t>
            </a:r>
            <a:r>
              <a:rPr lang="fa-IR" sz="3200" dirty="0"/>
              <a:t>نوری که در سیستم های نوری به عنوان فرستنده به کار گرفته می شوند باید دارای خواص زیر باشند</a:t>
            </a:r>
            <a:r>
              <a:rPr lang="fa-IR" sz="3200" dirty="0" smtClean="0"/>
              <a:t>:</a:t>
            </a:r>
            <a:endParaRPr lang="fa-IR" sz="3200" dirty="0"/>
          </a:p>
          <a:p>
            <a:pPr marL="0" indent="0" algn="justLow" rtl="1">
              <a:buNone/>
            </a:pPr>
            <a:r>
              <a:rPr lang="fa-IR" sz="3200" b="1" dirty="0"/>
              <a:t>1- طول موج :</a:t>
            </a:r>
          </a:p>
          <a:p>
            <a:pPr marL="0" indent="0" algn="justLow" rtl="1">
              <a:buNone/>
            </a:pPr>
            <a:r>
              <a:rPr lang="fa-IR" sz="3200" dirty="0"/>
              <a:t>طول موج منبع نور باید به اندازه ای باشد که فیبر تلفات بسیار کمی داشته باشد و در عین حال پاشندگی آن نیز حداقل باشد. سیستم های اولیه از آلیاژ </a:t>
            </a:r>
            <a:r>
              <a:rPr lang="en-US" sz="3200" dirty="0" err="1"/>
              <a:t>GaAs</a:t>
            </a:r>
            <a:r>
              <a:rPr lang="en-US" sz="3200" dirty="0"/>
              <a:t> </a:t>
            </a:r>
            <a:r>
              <a:rPr lang="fa-IR" sz="3200" dirty="0"/>
              <a:t>و در طول موج حوالی </a:t>
            </a:r>
            <a:r>
              <a:rPr lang="en-US" sz="3200" dirty="0" smtClean="0"/>
              <a:t>m</a:t>
            </a:r>
            <a:r>
              <a:rPr lang="fa-IR" sz="3200" dirty="0" smtClean="0"/>
              <a:t>µ0.85</a:t>
            </a:r>
            <a:r>
              <a:rPr lang="en-US" sz="3200" dirty="0" smtClean="0"/>
              <a:t> </a:t>
            </a:r>
            <a:r>
              <a:rPr lang="fa-IR" sz="3200" dirty="0" smtClean="0"/>
              <a:t>طراحی </a:t>
            </a:r>
            <a:r>
              <a:rPr lang="fa-IR" sz="3200" dirty="0"/>
              <a:t>شده بودند</a:t>
            </a:r>
            <a:r>
              <a:rPr lang="fa-IR" sz="3200" dirty="0" smtClean="0"/>
              <a:t>.</a:t>
            </a:r>
            <a:endParaRPr lang="fa-IR" sz="3200" dirty="0"/>
          </a:p>
          <a:p>
            <a:pPr marL="0" indent="0" algn="justLow" rtl="1">
              <a:buNone/>
            </a:pPr>
            <a:r>
              <a:rPr lang="fa-IR" sz="3200" dirty="0"/>
              <a:t>در سیستم های جدید طول موج در حوالی </a:t>
            </a:r>
            <a:r>
              <a:rPr lang="en-US" sz="3200" dirty="0" smtClean="0"/>
              <a:t>m</a:t>
            </a:r>
            <a:r>
              <a:rPr lang="fa-IR" sz="3200" dirty="0" smtClean="0"/>
              <a:t>µ</a:t>
            </a:r>
            <a:r>
              <a:rPr lang="en-US" sz="3200" dirty="0" smtClean="0"/>
              <a:t> </a:t>
            </a:r>
            <a:r>
              <a:rPr lang="en-US" sz="3200" dirty="0"/>
              <a:t>1.3 </a:t>
            </a:r>
            <a:r>
              <a:rPr lang="fa-IR" sz="3200" dirty="0"/>
              <a:t>و یا </a:t>
            </a:r>
            <a:r>
              <a:rPr lang="en-US" sz="3200" dirty="0" smtClean="0"/>
              <a:t>m</a:t>
            </a:r>
            <a:r>
              <a:rPr lang="fa-IR" sz="3200" dirty="0" smtClean="0"/>
              <a:t>µ1.55 </a:t>
            </a:r>
            <a:r>
              <a:rPr lang="fa-IR" sz="3200" dirty="0"/>
              <a:t>طراحی می شود و بلورهای نیمه هادی که در این محدوده از طول موج به کار گرفته می شوند </a:t>
            </a:r>
            <a:r>
              <a:rPr lang="fa-IR" sz="3200" dirty="0" smtClean="0"/>
              <a:t>ترکیب</a:t>
            </a:r>
            <a:r>
              <a:rPr lang="en-US" sz="3200" dirty="0" err="1" smtClean="0"/>
              <a:t>InGaAsP</a:t>
            </a:r>
            <a:r>
              <a:rPr lang="en-US" sz="3200" dirty="0" smtClean="0"/>
              <a:t> </a:t>
            </a:r>
            <a:r>
              <a:rPr lang="fa-IR" sz="3200" dirty="0" smtClean="0"/>
              <a:t> و </a:t>
            </a:r>
            <a:r>
              <a:rPr lang="en-US" sz="3200" dirty="0" err="1" smtClean="0"/>
              <a:t>InGaAs</a:t>
            </a:r>
            <a:r>
              <a:rPr lang="fa-IR" sz="3200" dirty="0" smtClean="0"/>
              <a:t> </a:t>
            </a:r>
            <a:r>
              <a:rPr lang="en-US" sz="3200" dirty="0" smtClean="0"/>
              <a:t> </a:t>
            </a:r>
            <a:r>
              <a:rPr lang="fa-IR" sz="3200" dirty="0"/>
              <a:t>و </a:t>
            </a:r>
            <a:r>
              <a:rPr lang="en-US" sz="3200" dirty="0" err="1"/>
              <a:t>InGaAsb</a:t>
            </a:r>
            <a:r>
              <a:rPr lang="en-US" sz="3200" dirty="0"/>
              <a:t> </a:t>
            </a:r>
            <a:r>
              <a:rPr lang="fa-IR" sz="3200" dirty="0" smtClean="0"/>
              <a:t> می </a:t>
            </a:r>
            <a:r>
              <a:rPr lang="fa-IR" sz="3200" dirty="0"/>
              <a:t>باشند.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2862847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486275"/>
          </a:xfrm>
        </p:spPr>
        <p:txBody>
          <a:bodyPr>
            <a:noAutofit/>
          </a:bodyPr>
          <a:lstStyle/>
          <a:p>
            <a:pPr marL="0" indent="0" algn="justLow" rtl="1">
              <a:buNone/>
            </a:pPr>
            <a:r>
              <a:rPr lang="en-US" sz="3200" b="1" dirty="0" smtClean="0"/>
              <a:t>2</a:t>
            </a:r>
            <a:r>
              <a:rPr lang="fa-IR" sz="3200" b="1" dirty="0" smtClean="0"/>
              <a:t>- </a:t>
            </a:r>
            <a:r>
              <a:rPr lang="fa-IR" sz="3200" b="1" dirty="0"/>
              <a:t>قابلیت اطمینان </a:t>
            </a:r>
            <a:r>
              <a:rPr lang="fa-IR" sz="3200" b="1" dirty="0" smtClean="0"/>
              <a:t>:</a:t>
            </a:r>
          </a:p>
          <a:p>
            <a:pPr marL="0" indent="0" algn="justLow" rtl="1">
              <a:buNone/>
            </a:pPr>
            <a:r>
              <a:rPr lang="fa-IR" sz="3200" dirty="0" smtClean="0"/>
              <a:t>عمر مفید طولانی ، بدون شک برای منبع نور مورد استفاده در سیستم های نوری از ضروریات است و به همین دلیل شرکت های سازنده در پی آن هستند که عمر چنین منابعی به حدود  106 ساعت (بیش از یک صد سال)  برسد.</a:t>
            </a:r>
          </a:p>
          <a:p>
            <a:pPr marL="0" indent="0" algn="justLow" rtl="1">
              <a:buNone/>
            </a:pPr>
            <a:r>
              <a:rPr lang="fa-IR" sz="3200" b="1" dirty="0" smtClean="0"/>
              <a:t>3- </a:t>
            </a:r>
            <a:r>
              <a:rPr lang="fa-IR" sz="3200" b="1" dirty="0"/>
              <a:t>توان خروجی :</a:t>
            </a:r>
          </a:p>
          <a:p>
            <a:pPr marL="0" indent="0" algn="justLow" rtl="1">
              <a:buNone/>
            </a:pPr>
            <a:r>
              <a:rPr lang="fa-IR" sz="3200" dirty="0"/>
              <a:t>منبع نور باید قادر باشد به آن اندازه توان به سیستم نوری تحویل دهد که جوابگوی تلفات بوده و حداقل توان دریافتی را به آشکارساز برساند ، در غیر این صورت اطلاعات آغشته به نویز شده و در آن محو می شوند و مخابره ی اطلاعت غیر ممکن می گردد. در حال حاضر توان در حدود (10-1) میلی وات بسیار معمول است.</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1605226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en-US" sz="3200" b="1" dirty="0" smtClean="0"/>
              <a:t>4</a:t>
            </a:r>
            <a:r>
              <a:rPr lang="fa-IR" sz="3200" b="1" dirty="0" smtClean="0"/>
              <a:t>- </a:t>
            </a:r>
            <a:r>
              <a:rPr lang="fa-IR" sz="3200" b="1" dirty="0"/>
              <a:t>راندمان توان :</a:t>
            </a:r>
          </a:p>
          <a:p>
            <a:pPr marL="0" indent="0" algn="justLow" rtl="1">
              <a:buNone/>
            </a:pPr>
            <a:r>
              <a:rPr lang="fa-IR" sz="3200" dirty="0"/>
              <a:t>بهره یا راندمان در شبکه های فیبر نوری باید بیشتر از 10% باشد</a:t>
            </a:r>
            <a:r>
              <a:rPr lang="fa-IR" sz="3200" dirty="0" smtClean="0"/>
              <a:t>.</a:t>
            </a:r>
            <a:endParaRPr lang="fa-IR" sz="3200" dirty="0"/>
          </a:p>
          <a:p>
            <a:pPr marL="0" indent="0" algn="justLow" rtl="1">
              <a:buNone/>
            </a:pPr>
            <a:r>
              <a:rPr lang="fa-IR" sz="3200" b="1" dirty="0"/>
              <a:t>5- پهنای طیف :</a:t>
            </a:r>
          </a:p>
          <a:p>
            <a:pPr marL="0" indent="0" algn="justLow" rtl="1">
              <a:buNone/>
            </a:pPr>
            <a:r>
              <a:rPr lang="fa-IR" sz="3200" dirty="0"/>
              <a:t>پهنای طیف منبع نور اثر شدیدی بر پهنای باند سیستم نوری دارد. در سیستم های پر ظرفیت که از فیبر تک مدی استفاده می شود ، به هر مقدار که پهنای باند بیشتری برای سیستم در نظر گرفته شود ، لازم است به همان مقدار پهنای طیف منبع کوچک تر گردد</a:t>
            </a:r>
            <a:r>
              <a:rPr lang="fa-IR" sz="3200" dirty="0" smtClean="0"/>
              <a:t>.</a:t>
            </a: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9297965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b="1" dirty="0"/>
              <a:t>6- همگرایی :</a:t>
            </a:r>
          </a:p>
          <a:p>
            <a:pPr marL="0" indent="0" algn="justLow" rtl="1">
              <a:buNone/>
            </a:pPr>
            <a:r>
              <a:rPr lang="fa-IR" sz="3200" dirty="0"/>
              <a:t>منبع نور باید از کیفیت خوبی برخوردار باشد به نحوی که بتوان آن را کاملا متمرکز کرد. این تمرکز هنگام تحویل توان از طرف منبع به داخل فیبر نوری از اهمیت فراوانی برخوردار است.</a:t>
            </a:r>
          </a:p>
          <a:p>
            <a:pPr marL="0" indent="0" algn="justLow" rtl="1">
              <a:buNone/>
            </a:pPr>
            <a:r>
              <a:rPr lang="en-US" sz="3200" b="1" dirty="0" smtClean="0"/>
              <a:t>7</a:t>
            </a:r>
            <a:r>
              <a:rPr lang="fa-IR" sz="3200" b="1" dirty="0" smtClean="0"/>
              <a:t>- </a:t>
            </a:r>
            <a:r>
              <a:rPr lang="fa-IR" sz="3200" b="1" dirty="0"/>
              <a:t>مدولاسیون :</a:t>
            </a:r>
            <a:endParaRPr lang="en-US" sz="3200" b="1" dirty="0"/>
          </a:p>
          <a:p>
            <a:pPr marL="0" indent="0" algn="justLow" rtl="1">
              <a:buNone/>
            </a:pPr>
            <a:r>
              <a:rPr lang="fa-IR" sz="3200" dirty="0"/>
              <a:t>در سیستم های مخابرات نوری از نور به عنوان حامل (</a:t>
            </a:r>
            <a:r>
              <a:rPr lang="en-US" sz="3200" dirty="0"/>
              <a:t>power out</a:t>
            </a:r>
            <a:r>
              <a:rPr lang="fa-IR" sz="3200" dirty="0"/>
              <a:t>) ، استفاده می شود و اطلاعات سوار بر آن شده و ارسال می گردند ، لذا این مسئله که تا چه حد و  با چه بازدهی بتوان نور را به وسیله ی سیگنال الکتریکی مدوله کرد از اهمیت شایانی برخوردار است</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2134618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dirty="0"/>
              <a:t>مدولاسیون در مخابرات نوری به دو روش امکان پذیر است ، یکی </a:t>
            </a:r>
            <a:r>
              <a:rPr lang="fa-IR" sz="3200" b="1" dirty="0"/>
              <a:t>مدولاسیون مستقیم </a:t>
            </a:r>
            <a:r>
              <a:rPr lang="fa-IR" sz="3200" dirty="0"/>
              <a:t>که در آن نور خروجی مستقیما مدوله می شود و دیگری روشی است که در آن نور خروجی پس از خروج از منبع نور به وسیله ی مدولاتور ، مدوله می گردد که آن را </a:t>
            </a:r>
            <a:r>
              <a:rPr lang="fa-IR" sz="3200" b="1" dirty="0"/>
              <a:t>مدولاسیون خارجی </a:t>
            </a:r>
            <a:r>
              <a:rPr lang="fa-IR" sz="3200" dirty="0"/>
              <a:t>می نامند. </a:t>
            </a:r>
          </a:p>
          <a:p>
            <a:pPr marL="0" indent="0" algn="justLow" rtl="1">
              <a:buNone/>
            </a:pPr>
            <a:r>
              <a:rPr lang="fa-IR" sz="3200" dirty="0"/>
              <a:t>چگونگی انجام مدولاسیون مستقیم به این ترتیب است که با تغییرات جریان تزریقی به دیود منتشر کننده نور یا دیود لیزری ، می توان نور را مستقیما مدوله کرد</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4200386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مدولاسیون مستقیم دارای محاسنی مانند : سادگی ، ارزانی ، کم بودن ولتاژ و توان است. در این روش با ولتاژ اعمال شده ای در حدود 2 الی 3 ولت و با توانی کم می توان مدولاسیون را انجام داد. </a:t>
            </a:r>
            <a:endParaRPr lang="en-US" sz="3200" dirty="0"/>
          </a:p>
          <a:p>
            <a:pPr marL="0" indent="0" algn="justLow" rtl="1">
              <a:buNone/>
            </a:pPr>
            <a:r>
              <a:rPr lang="fa-IR" sz="3200" dirty="0" smtClean="0"/>
              <a:t>از </a:t>
            </a:r>
            <a:r>
              <a:rPr lang="fa-IR" sz="3200" dirty="0"/>
              <a:t>سوی دیگر در مدولاسیون خارجی انواع مختلف مدولاسیون امکان پذیر و مدولاسیون با سرعت های بسیار زیاد قابل دستیابی است.</a:t>
            </a:r>
          </a:p>
          <a:p>
            <a:pPr marL="0" indent="0" algn="justLow" rtl="1">
              <a:buNone/>
            </a:pPr>
            <a:r>
              <a:rPr lang="en-US" sz="3200" b="1" dirty="0" smtClean="0"/>
              <a:t>8</a:t>
            </a:r>
            <a:r>
              <a:rPr lang="fa-IR" sz="3200" b="1" dirty="0" smtClean="0"/>
              <a:t>- </a:t>
            </a:r>
            <a:r>
              <a:rPr lang="fa-IR" sz="3200" b="1" dirty="0"/>
              <a:t>شکل، وزن و اندازه :</a:t>
            </a:r>
            <a:endParaRPr lang="en-US" sz="3200" dirty="0"/>
          </a:p>
          <a:p>
            <a:pPr marL="0" indent="0" algn="justLow" rtl="1">
              <a:buNone/>
            </a:pPr>
            <a:r>
              <a:rPr lang="fa-IR" sz="3200" dirty="0"/>
              <a:t>منبع نور باید از نظر شکل ، وزن و اندازه ، متناسب با سایر اجزاء سیستم نوری باشد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6696167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4-5-2 تفاوت </a:t>
            </a:r>
            <a:r>
              <a:rPr lang="fa-IR" sz="4000" b="1" dirty="0">
                <a:solidFill>
                  <a:srgbClr val="0070C0"/>
                </a:solidFill>
                <a:cs typeface="EntezareZohoor B4" panose="00000700000000000000" pitchFamily="2" charset="-78"/>
              </a:rPr>
              <a:t>نور لیزر و نور معمولی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algn="justLow" rtl="1"/>
            <a:r>
              <a:rPr lang="fa-IR" sz="3200" dirty="0" smtClean="0"/>
              <a:t>فوتون </a:t>
            </a:r>
            <a:r>
              <a:rPr lang="fa-IR" sz="3200" dirty="0"/>
              <a:t>لامپ نئون (نور معمولی) به وسیله ی تشعشع خود به خودی به وجود می آیند و فوتون های نور لیزر به وسیله ی تشعشع </a:t>
            </a:r>
            <a:r>
              <a:rPr lang="fa-IR" sz="3200" b="1" dirty="0"/>
              <a:t>برانگیخته</a:t>
            </a:r>
            <a:r>
              <a:rPr lang="fa-IR" sz="3200" dirty="0"/>
              <a:t> می شوند و این فرق اساسی لیزر و نور معمولی است. فوتون های نور معمولی چون به طور دلخواه و خود به خودی و با تأخیر زمانی از مدار بالا تر به مدار پایین تر می آیند و در جهات مختلف انتشار پیدا می کنند ، هم فاز نیستند ولی فوتون های نور لیزر ، هم فاز می باشند زیرا ناشی از الکترون هایی هستند که از مدار مشخصی به مدار مشخص دیگر روانه می شوند ، لذا انرژی فوتون ها یکسان و در نتیجه فرکانس آنها مشخص و در یک خط مشخص طیف نوری قرار دارد.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38086023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b="1" dirty="0"/>
              <a:t>هم فاز </a:t>
            </a:r>
            <a:r>
              <a:rPr lang="fa-IR" sz="3200" dirty="0"/>
              <a:t>و  </a:t>
            </a:r>
            <a:r>
              <a:rPr lang="fa-IR" sz="3200" b="1" dirty="0"/>
              <a:t>یک رنگ </a:t>
            </a:r>
            <a:r>
              <a:rPr lang="fa-IR" sz="3200" dirty="0"/>
              <a:t>بودن </a:t>
            </a:r>
            <a:r>
              <a:rPr lang="fa-IR" sz="3200" b="1" dirty="0"/>
              <a:t>نور لیزر  </a:t>
            </a:r>
            <a:r>
              <a:rPr lang="fa-IR" sz="3200" dirty="0"/>
              <a:t>باعث شده است که این نور دارای انرژی فوق العاده ای باشد.</a:t>
            </a:r>
            <a:endParaRPr lang="en-US" sz="3200" dirty="0"/>
          </a:p>
          <a:p>
            <a:pPr marL="0" indent="0" algn="justLow" rtl="1">
              <a:buNone/>
            </a:pPr>
            <a:r>
              <a:rPr lang="fa-IR" sz="3200" dirty="0"/>
              <a:t>نور لیزر را می توان تا فاصله های دور فرستاد بدون آنکه واگرا (باز) شود ، همچنین می توان آن را در قطر بسیار کوچکی متمرکز نمود. لیزر در انواع مختلف ، مانند لیزر جامد ، لیزر گازی و ... ساخته شده است ، اما منابع نور مورد استفاده در شبکه های فیبر نوری از نوع لیزر جامد نیمه هادی ها می باشند.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94674029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9374"/>
            <a:ext cx="10515600" cy="4921600"/>
          </a:xfrm>
        </p:spPr>
        <p:txBody>
          <a:bodyPr>
            <a:normAutofit/>
          </a:bodyPr>
          <a:lstStyle/>
          <a:p>
            <a:pPr marL="0" indent="0" algn="justLow" rtl="1">
              <a:buNone/>
            </a:pPr>
            <a:r>
              <a:rPr lang="fa-IR" sz="3200" b="1" dirty="0"/>
              <a:t>خصوصیات دیود منتشر کننده ی نور :</a:t>
            </a:r>
            <a:endParaRPr lang="en-US" sz="3200" b="1" dirty="0"/>
          </a:p>
          <a:p>
            <a:pPr marL="0" indent="0" algn="justLow" rtl="1">
              <a:buNone/>
            </a:pPr>
            <a:r>
              <a:rPr lang="fa-IR" sz="3200" dirty="0"/>
              <a:t>دیود منتشر کننده ی نور مورد استفاده در یک سیستم نوری  دارای ویژگی هایی از قبیل درخشش زیاد ، توان خروجی و بازدهی بالا در هنگام اتصال به فیبر می باشد</a:t>
            </a:r>
            <a:r>
              <a:rPr lang="fa-IR" sz="3200" dirty="0" smtClean="0"/>
              <a:t>.</a:t>
            </a:r>
          </a:p>
          <a:p>
            <a:pPr marL="0" indent="0" algn="justLow" rtl="1">
              <a:buNone/>
            </a:pPr>
            <a:r>
              <a:rPr lang="fa-IR" sz="3200" b="1" dirty="0" smtClean="0"/>
              <a:t> </a:t>
            </a:r>
            <a:r>
              <a:rPr lang="fa-IR" sz="3200" b="1" dirty="0"/>
              <a:t>خصوصیات دیود لیزری :</a:t>
            </a:r>
            <a:endParaRPr lang="en-US" sz="3200" b="1" dirty="0"/>
          </a:p>
          <a:p>
            <a:pPr marL="0" indent="0" algn="justLow" rtl="1">
              <a:buNone/>
            </a:pPr>
            <a:r>
              <a:rPr lang="fa-IR" sz="3200" dirty="0"/>
              <a:t>مشخصات لیزر عبارتند از : پهنای طیف باریک ، بهره کوپلینگ زیاد ، پهنای باند خوب ، تلفات کوپلینگ کم ، توان خروجی خوب ، سرعت </a:t>
            </a:r>
            <a:r>
              <a:rPr lang="fa-IR" sz="3200" dirty="0" smtClean="0"/>
              <a:t>مدولاسیون </a:t>
            </a:r>
            <a:r>
              <a:rPr lang="fa-IR" sz="3200" dirty="0"/>
              <a:t>زیاد ، خطی بودن ضعیف ، حساس نسبت به حرارت.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6" y="4005465"/>
            <a:ext cx="4905375" cy="2131017"/>
          </a:xfrm>
          <a:prstGeom prst="rect">
            <a:avLst/>
          </a:prstGeom>
        </p:spPr>
      </p:pic>
      <p:sp>
        <p:nvSpPr>
          <p:cNvPr id="5" name="Slide Number Placeholder 4"/>
          <p:cNvSpPr>
            <a:spLocks noGrp="1"/>
          </p:cNvSpPr>
          <p:nvPr>
            <p:ph type="sldNum" sz="quarter" idx="12"/>
          </p:nvPr>
        </p:nvSpPr>
        <p:spPr/>
        <p:txBody>
          <a:bodyPr/>
          <a:lstStyle/>
          <a:p>
            <a:fld id="{7875B7DD-5A0C-4F7D-A1B5-F1164463782B}" type="slidenum">
              <a:rPr lang="en-US" smtClean="0"/>
              <a:t>128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43756997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4-6 آشکارساز </a:t>
            </a:r>
            <a:r>
              <a:rPr lang="fa-IR" sz="4000" b="1" dirty="0">
                <a:solidFill>
                  <a:srgbClr val="0070C0"/>
                </a:solidFill>
                <a:cs typeface="EntezareZohoor B4" panose="00000700000000000000" pitchFamily="2" charset="-78"/>
              </a:rPr>
              <a:t>های </a:t>
            </a:r>
            <a:r>
              <a:rPr lang="fa-IR" sz="4000" b="1" dirty="0">
                <a:solidFill>
                  <a:srgbClr val="0070C0"/>
                </a:solidFill>
                <a:cs typeface="EntezareZohoor B4" panose="00000700000000000000" pitchFamily="2" charset="-78"/>
              </a:rPr>
              <a:t>نوری</a:t>
            </a:r>
            <a:r>
              <a:rPr lang="en-US" sz="4000" b="1" dirty="0">
                <a:solidFill>
                  <a:srgbClr val="0070C0"/>
                </a:solidFill>
                <a:cs typeface="EntezareZohoor B4" panose="00000700000000000000" pitchFamily="2" charset="-78"/>
              </a:rPr>
              <a:t>    :(Optical Detector)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838200" y="1856622"/>
            <a:ext cx="10515600" cy="4351338"/>
          </a:xfrm>
        </p:spPr>
        <p:txBody>
          <a:bodyPr>
            <a:normAutofit fontScale="92500" lnSpcReduction="10000"/>
          </a:bodyPr>
          <a:lstStyle/>
          <a:p>
            <a:pPr marL="0" indent="0" algn="justLow" rtl="1">
              <a:buNone/>
            </a:pPr>
            <a:r>
              <a:rPr lang="fa-IR" sz="3200" dirty="0" smtClean="0"/>
              <a:t>در </a:t>
            </a:r>
            <a:r>
              <a:rPr lang="fa-IR" sz="3200" dirty="0"/>
              <a:t>سیستم های فیبر نوری نوعی آشکارساز نوری در طرف گیرنده ی نور مورد نیاز است تا نور مدوله شده را که در </a:t>
            </a:r>
            <a:r>
              <a:rPr lang="fa-IR" sz="3500" dirty="0"/>
              <a:t>طول</a:t>
            </a:r>
            <a:r>
              <a:rPr lang="fa-IR" sz="3200" dirty="0"/>
              <a:t> فیبر منتشر شده ، آشکار کند. به عبارت دیگر سیگنال های نوری را به سیگنال های الکتریکی تبدیل نماید. این آشکارسازها از نوع  فتو دیود های  نیمه هادی هستند که به راحتی به فیبر ها کوپله می شود</a:t>
            </a:r>
            <a:r>
              <a:rPr lang="fa-IR" sz="3200" dirty="0" smtClean="0"/>
              <a:t>.</a:t>
            </a:r>
            <a:endParaRPr lang="en-US" sz="3200" dirty="0" smtClean="0"/>
          </a:p>
          <a:p>
            <a:pPr marL="0" indent="0" algn="justLow" rtl="1">
              <a:buNone/>
            </a:pPr>
            <a:r>
              <a:rPr lang="fa-IR" sz="3200" dirty="0" smtClean="0"/>
              <a:t> </a:t>
            </a:r>
            <a:r>
              <a:rPr lang="fa-IR" sz="3200" b="1" dirty="0"/>
              <a:t>یک آشکارساز ایده آل باید دارای ویژگی های زیر باشد :</a:t>
            </a:r>
            <a:endParaRPr lang="en-US" sz="3200" b="1" dirty="0"/>
          </a:p>
          <a:p>
            <a:pPr algn="justLow" rtl="1"/>
            <a:r>
              <a:rPr lang="fa-IR" sz="3200" dirty="0"/>
              <a:t>حساسیت زیاد به نور (در طول موج منبع نور)</a:t>
            </a:r>
            <a:endParaRPr lang="en-US" sz="3200" dirty="0"/>
          </a:p>
          <a:p>
            <a:pPr algn="justLow" rtl="1"/>
            <a:r>
              <a:rPr lang="fa-IR" sz="3200" dirty="0"/>
              <a:t>پهنای باند خوب </a:t>
            </a:r>
            <a:endParaRPr lang="en-US" sz="3200" dirty="0"/>
          </a:p>
          <a:p>
            <a:pPr algn="justLow" rtl="1"/>
            <a:r>
              <a:rPr lang="fa-IR" sz="3200" dirty="0"/>
              <a:t>زمان سریع پاسخ به نور</a:t>
            </a:r>
            <a:endParaRPr lang="en-US" sz="3200" dirty="0"/>
          </a:p>
          <a:p>
            <a:pPr algn="justLow" rtl="1"/>
            <a:r>
              <a:rPr lang="fa-IR" sz="3200" dirty="0"/>
              <a:t>نویز کم</a:t>
            </a: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129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019593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a:t>
            </a:r>
            <a:r>
              <a:rPr lang="en-US" sz="4000" b="1" dirty="0">
                <a:solidFill>
                  <a:srgbClr val="0070C0"/>
                </a:solidFill>
                <a:cs typeface="EntezareZohoor B4" panose="00000700000000000000" pitchFamily="2" charset="-78"/>
              </a:rPr>
              <a:t>(</a:t>
            </a:r>
            <a:r>
              <a:rPr lang="ar-SA" sz="4000" b="1" dirty="0">
                <a:solidFill>
                  <a:srgbClr val="0070C0"/>
                </a:solidFill>
                <a:cs typeface="EntezareZohoor B4" panose="00000700000000000000" pitchFamily="2" charset="-78"/>
              </a:rPr>
              <a:t>استحکام کششی مناسب</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8" name="Content Placeholder 7"/>
          <p:cNvSpPr>
            <a:spLocks noGrp="1"/>
          </p:cNvSpPr>
          <p:nvPr>
            <p:ph idx="1"/>
          </p:nvPr>
        </p:nvSpPr>
        <p:spPr/>
        <p:txBody>
          <a:bodyPr>
            <a:normAutofit/>
          </a:bodyPr>
          <a:lstStyle/>
          <a:p>
            <a:pPr marL="0" indent="0" algn="justLow" rtl="1">
              <a:buNone/>
            </a:pPr>
            <a:r>
              <a:rPr lang="ar-SA" sz="3200" dirty="0"/>
              <a:t>اضافه کردن روکش پلاستیکی ، استحکام کششی یک خط انتقال تاری را زیاد میکند. در صورت لزوم ، برای باز هم بیشتر کردن استحکام می توان میله های فلزی در داخل کابل پلاستیکی قرار داد. ماده ی محکم کننده ی دیگر کولار(</a:t>
            </a:r>
            <a:r>
              <a:rPr lang="en-US" sz="3200" dirty="0"/>
              <a:t>Kevlar</a:t>
            </a:r>
            <a:r>
              <a:rPr lang="ar-SA" sz="3200" dirty="0"/>
              <a:t>) است که یک تار پلیمری ترکیبی ، با استحکام زیاد می باشد. علیرغم طبیعت آشکار شکنندگی شیشه، کابل های تار نوری بسیار نیرومند و قابل بکارگیری هستند.</a:t>
            </a:r>
            <a:endParaRPr lang="en-US" sz="3200"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4041129"/>
            <a:ext cx="3578816" cy="2689225"/>
          </a:xfrm>
          <a:prstGeom prst="rect">
            <a:avLst/>
          </a:prstGeom>
        </p:spPr>
      </p:pic>
      <p:sp>
        <p:nvSpPr>
          <p:cNvPr id="2" name="Slide Number Placeholder 1"/>
          <p:cNvSpPr>
            <a:spLocks noGrp="1"/>
          </p:cNvSpPr>
          <p:nvPr>
            <p:ph type="sldNum" sz="quarter" idx="12"/>
          </p:nvPr>
        </p:nvSpPr>
        <p:spPr/>
        <p:txBody>
          <a:bodyPr/>
          <a:lstStyle/>
          <a:p>
            <a:fld id="{7875B7DD-5A0C-4F7D-A1B5-F1164463782B}" type="slidenum">
              <a:rPr lang="en-US" smtClean="0"/>
              <a:t>13</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362699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fa-IR" sz="3200" dirty="0"/>
              <a:t>پایداری مشخصات در صورت تغییرات شرایط خارجی</a:t>
            </a:r>
          </a:p>
          <a:p>
            <a:pPr algn="justLow" rtl="1"/>
            <a:r>
              <a:rPr lang="fa-IR" sz="3200" dirty="0"/>
              <a:t>قابلیت اطمینان</a:t>
            </a:r>
          </a:p>
          <a:p>
            <a:pPr algn="justLow" rtl="1"/>
            <a:r>
              <a:rPr lang="fa-IR" sz="3200" dirty="0"/>
              <a:t>عدم نیاز به ولتاژ های زیاد</a:t>
            </a:r>
          </a:p>
          <a:p>
            <a:pPr algn="justLow" rtl="1"/>
            <a:r>
              <a:rPr lang="fa-IR" sz="3200" dirty="0"/>
              <a:t>اندازه ی کوچک</a:t>
            </a:r>
          </a:p>
          <a:p>
            <a:pPr algn="justLow" rtl="1"/>
            <a:r>
              <a:rPr lang="fa-IR" sz="3200" dirty="0"/>
              <a:t>قیمت کم</a:t>
            </a:r>
          </a:p>
          <a:p>
            <a:pPr marL="0" indent="0" algn="justLow" rtl="1">
              <a:buNone/>
            </a:pPr>
            <a:r>
              <a:rPr lang="fa-IR" sz="3200" dirty="0"/>
              <a:t>دو نوع اصلی ، فتو دیود نیمه هادی (</a:t>
            </a:r>
            <a:r>
              <a:rPr lang="en-US" sz="3200" dirty="0"/>
              <a:t>pin Diode</a:t>
            </a:r>
            <a:r>
              <a:rPr lang="fa-IR" sz="3200" dirty="0"/>
              <a:t>) ، و دیود نوری </a:t>
            </a:r>
            <a:r>
              <a:rPr lang="fa-IR" sz="3200" dirty="0" smtClean="0"/>
              <a:t>بهمنی</a:t>
            </a:r>
          </a:p>
          <a:p>
            <a:pPr marL="0" indent="0" algn="justLow" rtl="1">
              <a:buNone/>
            </a:pPr>
            <a:r>
              <a:rPr lang="fa-IR" sz="3200" dirty="0" smtClean="0"/>
              <a:t>(</a:t>
            </a:r>
            <a:r>
              <a:rPr lang="en-US" sz="3200" dirty="0" smtClean="0"/>
              <a:t> </a:t>
            </a:r>
            <a:r>
              <a:rPr lang="en-US" sz="3200" dirty="0"/>
              <a:t>Photo Diode Avalanche</a:t>
            </a:r>
            <a:r>
              <a:rPr lang="fa-IR" sz="3200" dirty="0"/>
              <a:t>) </a:t>
            </a:r>
            <a:r>
              <a:rPr lang="en-US" sz="3200" dirty="0"/>
              <a:t>APD</a:t>
            </a:r>
            <a:r>
              <a:rPr lang="fa-IR" sz="3200" dirty="0"/>
              <a:t> دارای شرایط فوق می باشند.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66723997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1">
              <a:buNone/>
            </a:pPr>
            <a:r>
              <a:rPr lang="fa-IR" sz="4000" b="1" dirty="0"/>
              <a:t>فصل پنجم</a:t>
            </a:r>
          </a:p>
          <a:p>
            <a:pPr marL="0" indent="0" algn="ctr" rtl="1">
              <a:buNone/>
            </a:pPr>
            <a:endParaRPr lang="fa-IR" sz="4000" b="1" dirty="0"/>
          </a:p>
          <a:p>
            <a:pPr marL="0" indent="0" algn="ctr" rtl="1">
              <a:buNone/>
            </a:pPr>
            <a:r>
              <a:rPr lang="fa-IR" sz="4000" b="1" dirty="0" smtClean="0"/>
              <a:t>طراحی</a:t>
            </a:r>
            <a:r>
              <a:rPr lang="en-US" sz="4000" b="1" dirty="0" smtClean="0"/>
              <a:t> </a:t>
            </a:r>
            <a:r>
              <a:rPr lang="fa-IR" sz="4000" b="1" dirty="0" smtClean="0"/>
              <a:t>شبکه</a:t>
            </a:r>
            <a:r>
              <a:rPr lang="en-US" sz="4000" b="1" dirty="0" smtClean="0"/>
              <a:t> </a:t>
            </a:r>
            <a:r>
              <a:rPr lang="fa-IR" sz="4000" b="1" dirty="0" smtClean="0"/>
              <a:t>ی </a:t>
            </a:r>
            <a:r>
              <a:rPr lang="fa-IR" sz="4000" b="1" dirty="0"/>
              <a:t>کابل</a:t>
            </a:r>
          </a:p>
          <a:p>
            <a:pPr marL="0" indent="0" algn="ctr" rtl="1">
              <a:buNone/>
            </a:pPr>
            <a:endParaRPr lang="fa-IR" sz="4000" b="1" dirty="0"/>
          </a:p>
          <a:p>
            <a:pPr marL="0" indent="0" algn="ctr" rtl="1">
              <a:buNone/>
            </a:pPr>
            <a:endParaRPr lang="en-US" sz="4000" b="1" dirty="0"/>
          </a:p>
        </p:txBody>
      </p:sp>
      <p:sp>
        <p:nvSpPr>
          <p:cNvPr id="4" name="Slide Number Placeholder 3"/>
          <p:cNvSpPr>
            <a:spLocks noGrp="1"/>
          </p:cNvSpPr>
          <p:nvPr>
            <p:ph type="sldNum" sz="quarter" idx="12"/>
          </p:nvPr>
        </p:nvSpPr>
        <p:spPr/>
        <p:txBody>
          <a:bodyPr/>
          <a:lstStyle/>
          <a:p>
            <a:fld id="{7875B7DD-5A0C-4F7D-A1B5-F1164463782B}" type="slidenum">
              <a:rPr lang="en-US" smtClean="0"/>
              <a:t>131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0277153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5-1 طراحی شبکه</a:t>
            </a:r>
            <a:r>
              <a:rPr lang="ar-IQ" sz="4000" b="1" dirty="0">
                <a:solidFill>
                  <a:srgbClr val="0070C0"/>
                </a:solidFill>
                <a:cs typeface="EntezareZohoor B4" panose="00000700000000000000" pitchFamily="2" charset="-78"/>
              </a:rPr>
              <a:t> </a:t>
            </a:r>
            <a:r>
              <a:rPr lang="fa-IR" sz="4000" b="1" dirty="0">
                <a:solidFill>
                  <a:srgbClr val="0070C0"/>
                </a:solidFill>
                <a:cs typeface="EntezareZohoor B4" panose="00000700000000000000" pitchFamily="2" charset="-78"/>
              </a:rPr>
              <a:t>ی </a:t>
            </a:r>
            <a:r>
              <a:rPr lang="fa-IR" sz="4000" b="1" dirty="0">
                <a:solidFill>
                  <a:srgbClr val="0070C0"/>
                </a:solidFill>
                <a:cs typeface="EntezareZohoor B4" panose="00000700000000000000" pitchFamily="2" charset="-78"/>
              </a:rPr>
              <a:t>کابل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200" dirty="0"/>
              <a:t>یک شبکه­ی کابل نوری شامل تعدادی از کابل­های طولی نصب شده و متصل به یکدیگر است که تا اولین اتصال­های غیر دائم یا رابط­ها در دو سرشان ادامه دارد</a:t>
            </a:r>
            <a:r>
              <a:rPr lang="fa-IR" sz="3200" dirty="0" smtClean="0"/>
              <a:t>.</a:t>
            </a:r>
            <a:endParaRPr lang="en-US" sz="3200" dirty="0"/>
          </a:p>
          <a:p>
            <a:pPr marL="0" indent="0" algn="justLow" rtl="1">
              <a:buNone/>
            </a:pPr>
            <a:r>
              <a:rPr lang="fa-IR" sz="3200" b="1" dirty="0" smtClean="0"/>
              <a:t>5-2 </a:t>
            </a:r>
            <a:r>
              <a:rPr lang="fa-IR" sz="3200" b="1" dirty="0"/>
              <a:t>جنبه­های طراحی مکانیکی :</a:t>
            </a:r>
            <a:endParaRPr lang="en-US" sz="3200" b="1" dirty="0"/>
          </a:p>
          <a:p>
            <a:pPr marL="0" indent="0" algn="justLow" rtl="1">
              <a:buNone/>
            </a:pPr>
            <a:r>
              <a:rPr lang="fa-IR" sz="3200" dirty="0"/>
              <a:t>هدف اصلی در طراحی جنبه­های مکانیکی ، ساختن کابل نوری به نحو مطلوب و مناسب با شرایط محیطی است تا بتواند تارهای نوری را از آثار خارجی کاملا محافظت کند. بین شبکه­های خارجی ، داخلی و ویژه بر حسب نوع کاربرد تفاوت وجود دارد</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4907977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05740" marR="0" indent="0" algn="justLow" rtl="1">
              <a:spcBef>
                <a:spcPts val="0"/>
              </a:spcBef>
              <a:spcAft>
                <a:spcPts val="0"/>
              </a:spcAft>
              <a:buNone/>
            </a:pPr>
            <a:r>
              <a:rPr lang="fa-IR" sz="3200" dirty="0">
                <a:solidFill>
                  <a:prstClr val="black"/>
                </a:solidFill>
              </a:rPr>
              <a:t>کنترل چندین پارامتر ، به خصوص در مورد شرایط مسیر و عملیات </a:t>
            </a:r>
            <a:r>
              <a:rPr lang="fa-IR" sz="3200" dirty="0" smtClean="0">
                <a:solidFill>
                  <a:prstClr val="black"/>
                </a:solidFill>
              </a:rPr>
              <a:t>نصب</a:t>
            </a:r>
            <a:r>
              <a:rPr lang="ar-IQ" sz="3200" dirty="0" smtClean="0">
                <a:solidFill>
                  <a:prstClr val="black"/>
                </a:solidFill>
              </a:rPr>
              <a:t> </a:t>
            </a:r>
            <a:r>
              <a:rPr lang="fa-IR" sz="3200" dirty="0" smtClean="0">
                <a:solidFill>
                  <a:prstClr val="black"/>
                </a:solidFill>
              </a:rPr>
              <a:t>در طراحی  </a:t>
            </a:r>
            <a:r>
              <a:rPr lang="fa-IR" sz="3200" dirty="0">
                <a:solidFill>
                  <a:prstClr val="black"/>
                </a:solidFill>
              </a:rPr>
              <a:t>دارای اهمیت است. این پارامترها عبارتند از</a:t>
            </a:r>
            <a:r>
              <a:rPr lang="fa-IR" sz="3200" dirty="0" smtClean="0">
                <a:solidFill>
                  <a:prstClr val="black"/>
                </a:solidFill>
              </a:rPr>
              <a:t>:</a:t>
            </a:r>
            <a:r>
              <a:rPr lang="fa-IR" sz="3200" dirty="0">
                <a:latin typeface="Times New Roman" panose="02020603050405020304" pitchFamily="18" charset="0"/>
                <a:ea typeface="Times New Roman" panose="02020603050405020304" pitchFamily="18" charset="0"/>
                <a:cs typeface="B Nazanin"/>
              </a:rPr>
              <a:t> </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b="1" dirty="0">
                <a:latin typeface="Times New Roman" panose="02020603050405020304" pitchFamily="18" charset="0"/>
                <a:ea typeface="Times New Roman" panose="02020603050405020304" pitchFamily="18" charset="0"/>
              </a:rPr>
              <a:t>1- مسیر راه :</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برای تعیین زوایای فراز و نشیب ، رودخانه­ها و جاده­های عبوری از بالا و پایین و همچنین تعداد منحنی­های بحرانی (با توجه به زوایا) ، می بایست از نقشه­های مسیر و محیط استفاده کنیم.</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b="1" dirty="0">
                <a:latin typeface="Times New Roman" panose="02020603050405020304" pitchFamily="18" charset="0"/>
                <a:ea typeface="Times New Roman" panose="02020603050405020304" pitchFamily="18" charset="0"/>
              </a:rPr>
              <a:t>2- طبیعت ناحیه :</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برای این منظور لازم است ناحیه را از نظر این که جلگه­ای ، کوهستانی ، جنگلی ، باتلاقی و دریاچه­ای و ... است ، مشخص کنیم.</a:t>
            </a:r>
            <a:endParaRPr lang="en-US" sz="3200" dirty="0">
              <a:latin typeface="Times New Roman" panose="02020603050405020304" pitchFamily="18" charset="0"/>
              <a:ea typeface="Times New Roman" panose="02020603050405020304" pitchFamily="18" charset="0"/>
            </a:endParaRPr>
          </a:p>
          <a:p>
            <a:pPr marL="0" lvl="0" indent="0" algn="justLow" rtl="1">
              <a:buNone/>
            </a:pPr>
            <a:endParaRPr lang="en-US" sz="3200" dirty="0">
              <a:solidFill>
                <a:prstClr val="black"/>
              </a:solidFill>
            </a:endParaRPr>
          </a:p>
          <a:p>
            <a:pPr marL="0" indent="0">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133</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5005734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05740" indent="0" algn="justLow" rtl="1">
              <a:spcBef>
                <a:spcPts val="0"/>
              </a:spcBef>
              <a:buNone/>
            </a:pPr>
            <a:r>
              <a:rPr lang="fa-IR" sz="3200" b="1" dirty="0" smtClean="0">
                <a:latin typeface="Times New Roman" panose="02020603050405020304" pitchFamily="18" charset="0"/>
                <a:ea typeface="Times New Roman" panose="02020603050405020304" pitchFamily="18" charset="0"/>
              </a:rPr>
              <a:t>3- </a:t>
            </a:r>
            <a:r>
              <a:rPr lang="fa-IR" sz="3200" b="1" dirty="0">
                <a:latin typeface="Times New Roman" panose="02020603050405020304" pitchFamily="18" charset="0"/>
                <a:ea typeface="Times New Roman" panose="02020603050405020304" pitchFamily="18" charset="0"/>
              </a:rPr>
              <a:t>نوع خاک :</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آیا خاک رطوبتی ، رسی یا شنی است ؟ آیا دارای آلودگی­های شیمیایی است؟</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b="1" dirty="0">
                <a:latin typeface="Times New Roman" panose="02020603050405020304" pitchFamily="18" charset="0"/>
                <a:ea typeface="Times New Roman" panose="02020603050405020304" pitchFamily="18" charset="0"/>
              </a:rPr>
              <a:t>4- رویه ی نصب :</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کابل­ها از نظر دفن در زمین و یا کشیدن در کانال­ها ، با یکدیگر متفاوتند. درجه حرارت در خاک و عمقی که کا بل­ها  در آن نصب می­شوند را باید در نظرگرفت.</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a:p>
            <a:pPr marL="20574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هنگام کشیدن کابل در کانال­ها ، طول کابل و حداکثر نیروهای کششی ممکن وارد شده به حلقه کشش روی کا بل یا گیره ی آن باید مورد ملاحظه قرار گیرد</a:t>
            </a:r>
            <a:r>
              <a:rPr lang="fa-IR" sz="3200" dirty="0" smtClean="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7875B7DD-5A0C-4F7D-A1B5-F1164463782B}" type="slidenum">
              <a:rPr lang="en-US" smtClean="0"/>
              <a:t>134</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9499261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کابل­های نوری در مقایسه با کابل­های فلزی هادی به خاطر داشتن وزن سبک ، قابلیت انعطاف زیاد و قطر نسبتا کوچک ، نیازی به عملیات نصبی خاص ندارند.</a:t>
            </a:r>
          </a:p>
          <a:p>
            <a:pPr marL="0" indent="0" algn="justLow" rtl="1">
              <a:buNone/>
            </a:pPr>
            <a:r>
              <a:rPr lang="fa-IR" sz="3200" dirty="0"/>
              <a:t>در ضمن نصب ، شعاع­های خمش نباید از مقادیر تعیین شده در فهرست آنها ، کمتر باشد. پس از ملاحظات پارامترهای مندرج در فهرست بهترین روش نصب را باید انتخاب کرد.</a:t>
            </a:r>
            <a:endParaRPr lang="en-US" sz="3200" dirty="0"/>
          </a:p>
          <a:p>
            <a:pPr marL="0" indent="0" algn="justLow" rtl="1">
              <a:buNone/>
            </a:pPr>
            <a:r>
              <a:rPr lang="fa-IR" sz="3200" dirty="0"/>
              <a:t>ساختمان کابل را از نظر انتخاب صحیح و اندازه­ی ابعاد اجزای ساختار آن باید به نحوی طراحی کرد تا از صدمه­های مکانیکی ، حرارتی و شیمیایی که دائما روی مشخصات مکانیکی آن تاثیر می­گذارند ، مصون بماند.</a:t>
            </a: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135</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07895254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در هر صورت مهم است که حداکثر طول­های ممکن را با در نظر گرفتن این که افزایش­های تضعیف ناشی از اتصال های جوش به حداقل ممکن خود برسند ، به کار بریم. تا کنون نصب کابل­های به طول 5000 متر و بیشتر از آن ، معمول شده است.</a:t>
            </a:r>
            <a:endParaRPr lang="en-US" sz="3200" dirty="0"/>
          </a:p>
          <a:p>
            <a:pPr marL="0" indent="0" algn="justLow" rtl="1">
              <a:buNone/>
            </a:pPr>
            <a:r>
              <a:rPr lang="fa-IR" sz="3200" dirty="0"/>
              <a:t>کابل­های نوری را در بسیاری از حالت­ها مخصوصا در مواقع اطمینان از عدم افزایش نیروی کششی ، به سبب وزن کم آنها ، با دست نصب می کنند. ولی تحت این شرایط امکان یادداشت کردن نیروی کششی اعمال شده در هنگام نصب وجود ندارد.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9400135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روش دیگر برای نصب کابل­های نوری ، استفاده از هوای فشرده برای تزریق آنها به داخل کانال­هاست. این روش در زمین مناسب با نسبت بهینه­ی قطر کانال به تار نوری ، تا طول تقریبی 1000 متر امکان­پذیر است.</a:t>
            </a:r>
            <a:endParaRPr lang="en-US" sz="3200" dirty="0"/>
          </a:p>
          <a:p>
            <a:pPr marL="0" indent="0" algn="justLow" rtl="1">
              <a:buNone/>
            </a:pPr>
            <a:r>
              <a:rPr lang="fa-IR" sz="3200" dirty="0"/>
              <a:t>هنگام نصب طول­های بسیار بلند کابل نوری (به طور مثال ، بیشتر از 2 کیلومتر در یک جهت) ، از یک یا چند واحد جمع کننده­ی میانی با نیروی خودکار استفاده می کنند.</a:t>
            </a:r>
            <a:endParaRPr lang="en-US" sz="3200" dirty="0"/>
          </a:p>
          <a:p>
            <a:pPr marL="0" indent="0" algn="justLow" rtl="1">
              <a:buNone/>
            </a:pPr>
            <a:r>
              <a:rPr lang="fa-IR" sz="3200" dirty="0"/>
              <a:t>برای استفاده ی بهتر از کانال­های نصب شده ی قبلی ، امکان کشیدن تا چهار کانال پلاستیکی در داخل آنها وجود دارد. با این تقسیمات ، چندین کابل به شکل مستقل از هم قابل نصب هستند.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137</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0095369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5-3 تزویج </a:t>
            </a:r>
            <a:r>
              <a:rPr lang="fa-IR" sz="4000" b="1" dirty="0">
                <a:solidFill>
                  <a:srgbClr val="0070C0"/>
                </a:solidFill>
                <a:cs typeface="EntezareZohoor B4" panose="00000700000000000000" pitchFamily="2" charset="-78"/>
              </a:rPr>
              <a:t>کننده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205740" marR="0" indent="0" algn="justLow" rtl="1">
              <a:spcBef>
                <a:spcPts val="0"/>
              </a:spcBef>
              <a:spcAft>
                <a:spcPts val="0"/>
              </a:spcAft>
              <a:buNone/>
            </a:pPr>
            <a:r>
              <a:rPr lang="fa-IR" sz="3200" dirty="0" smtClean="0">
                <a:latin typeface="Times New Roman" panose="02020603050405020304" pitchFamily="18" charset="0"/>
                <a:ea typeface="Times New Roman" panose="02020603050405020304" pitchFamily="18" charset="0"/>
              </a:rPr>
              <a:t>رابط­ها </a:t>
            </a:r>
            <a:r>
              <a:rPr lang="fa-IR" sz="3200" dirty="0">
                <a:latin typeface="Times New Roman" panose="02020603050405020304" pitchFamily="18" charset="0"/>
                <a:ea typeface="Times New Roman" panose="02020603050405020304" pitchFamily="18" charset="0"/>
              </a:rPr>
              <a:t>را برای اتصال تارهای نوری در مسیرهای انتقال به کار می­برند ، به طوری که ضمن ایجاد تسهیل در قطع تارها ، تلف پایینی در موقع اتصال از طریق آنها به دست می­آید. بسته به تلف افزوده­ی رابط­ها و قطر هسته­ی تارهای نوری ، از چندین تکنیک برای برقراری حدود تغییرات مجاز مکانیکی در رابط­ها استفاده می­شود. این تکنیک­ها بر­اساس کارشان به دو نوع تقسیم می­شوند. نوع اول بر مبنای تزویج </a:t>
            </a:r>
            <a:r>
              <a:rPr lang="fa-IR" sz="3200" dirty="0" smtClean="0">
                <a:latin typeface="Times New Roman" panose="02020603050405020304" pitchFamily="18" charset="0"/>
                <a:ea typeface="Times New Roman" panose="02020603050405020304" pitchFamily="18" charset="0"/>
              </a:rPr>
              <a:t>عدسی، </a:t>
            </a:r>
            <a:r>
              <a:rPr lang="fa-IR" sz="3200" dirty="0">
                <a:latin typeface="Times New Roman" panose="02020603050405020304" pitchFamily="18" charset="0"/>
                <a:ea typeface="Times New Roman" panose="02020603050405020304" pitchFamily="18" charset="0"/>
              </a:rPr>
              <a:t>و نوع دوم براساس تزویج </a:t>
            </a:r>
            <a:r>
              <a:rPr lang="fa-IR" sz="3200" dirty="0" smtClean="0">
                <a:latin typeface="Times New Roman" panose="02020603050405020304" pitchFamily="18" charset="0"/>
                <a:ea typeface="Times New Roman" panose="02020603050405020304" pitchFamily="18" charset="0"/>
              </a:rPr>
              <a:t>سربه سر تارهاست.</a:t>
            </a:r>
            <a:endParaRPr lang="en-US" sz="3200" dirty="0">
              <a:latin typeface="Times New Roman" panose="02020603050405020304" pitchFamily="18" charset="0"/>
              <a:ea typeface="Times New Roman" panose="02020603050405020304" pitchFamily="18" charset="0"/>
            </a:endParaRPr>
          </a:p>
          <a:p>
            <a:pPr marL="0" indent="0" algn="justLow">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68511760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5-3-1 تزویج </a:t>
            </a:r>
            <a:r>
              <a:rPr lang="fa-IR" sz="4000" b="1" dirty="0">
                <a:solidFill>
                  <a:srgbClr val="0070C0"/>
                </a:solidFill>
                <a:cs typeface="EntezareZohoor B4" panose="00000700000000000000" pitchFamily="2" charset="-78"/>
              </a:rPr>
              <a:t>عدسی :</a:t>
            </a:r>
          </a:p>
        </p:txBody>
      </p:sp>
      <p:sp>
        <p:nvSpPr>
          <p:cNvPr id="3" name="Content Placeholder 2"/>
          <p:cNvSpPr>
            <a:spLocks noGrp="1"/>
          </p:cNvSpPr>
          <p:nvPr>
            <p:ph idx="1"/>
          </p:nvPr>
        </p:nvSpPr>
        <p:spPr/>
        <p:txBody>
          <a:bodyPr>
            <a:noAutofit/>
          </a:bodyPr>
          <a:lstStyle/>
          <a:p>
            <a:pPr marL="320040" marR="0" algn="justLow" rtl="1">
              <a:spcBef>
                <a:spcPts val="0"/>
              </a:spcBef>
              <a:spcAft>
                <a:spcPts val="0"/>
              </a:spcAft>
            </a:pPr>
            <a:r>
              <a:rPr lang="fa-IR" sz="3200" dirty="0" smtClean="0">
                <a:latin typeface="Times New Roman" panose="02020603050405020304" pitchFamily="18" charset="0"/>
                <a:ea typeface="Times New Roman" panose="02020603050405020304" pitchFamily="18" charset="0"/>
              </a:rPr>
              <a:t>در </a:t>
            </a:r>
            <a:r>
              <a:rPr lang="fa-IR" sz="3200" dirty="0">
                <a:latin typeface="Times New Roman" panose="02020603050405020304" pitchFamily="18" charset="0"/>
                <a:ea typeface="Times New Roman" panose="02020603050405020304" pitchFamily="18" charset="0"/>
              </a:rPr>
              <a:t>تزویج عدسی ، از عدسی­ها یا سایر سیستم­های هم­ارز تصویری برای تبدیل نور خارج شده از انتهای تار فرستنده به پرتوی موازی با قطر بیشتر و سپس تمرکز دوباره­ی آن به سر تار گیرنده ، استفاده می­شود. مزیت این نوع تزویج ، بخشی به دلیل حد مجاز تغییرات بیشتر در ناحیه­ی جدایی اتصال </a:t>
            </a:r>
            <a:r>
              <a:rPr lang="fa-IR" sz="3200" dirty="0" smtClean="0">
                <a:latin typeface="Times New Roman" panose="02020603050405020304" pitchFamily="18" charset="0"/>
                <a:ea typeface="Times New Roman" panose="02020603050405020304" pitchFamily="18" charset="0"/>
              </a:rPr>
              <a:t>است.</a:t>
            </a:r>
            <a:endParaRPr lang="en-US" sz="3200" dirty="0">
              <a:latin typeface="Times New Roman" panose="02020603050405020304" pitchFamily="18" charset="0"/>
              <a:ea typeface="Times New Roman" panose="02020603050405020304" pitchFamily="18" charset="0"/>
            </a:endParaRPr>
          </a:p>
          <a:p>
            <a:pPr marL="320040" marR="0" algn="justLow" rtl="1">
              <a:spcBef>
                <a:spcPts val="0"/>
              </a:spcBef>
              <a:spcAft>
                <a:spcPts val="0"/>
              </a:spcAft>
            </a:pPr>
            <a:r>
              <a:rPr lang="fa-IR" sz="3200" dirty="0">
                <a:latin typeface="Times New Roman" panose="02020603050405020304" pitchFamily="18" charset="0"/>
                <a:ea typeface="Times New Roman" panose="02020603050405020304" pitchFamily="18" charset="0"/>
              </a:rPr>
              <a:t> به هر حال این مزیت در قبال موازنه بین تلف اضافی ناشی از انعکاس­ها در مرزهای مشترک با ضرایب شکست مختلف سیستم­های تصویری ، واحد مجاز تغییرات کاهشی در غیر هم­محوری تغییرات زاویه­ای به­دست می­آید. بناباین در کاربردهای عملی ، به طور مثال برای تزویج دیودهای نیمه­هادی به تارهای نوری ، رابط­های با تزویج سربه­سر را ترجیح می­دهند.</a:t>
            </a:r>
            <a:endParaRPr lang="en-US" sz="3200" dirty="0">
              <a:latin typeface="Times New Roman" panose="02020603050405020304" pitchFamily="18" charset="0"/>
              <a:ea typeface="Times New Roman" panose="02020603050405020304" pitchFamily="18" charset="0"/>
            </a:endParaRPr>
          </a:p>
          <a:p>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139</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936144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(3</a:t>
            </a:r>
            <a:r>
              <a:rPr lang="ar-SA" sz="4000" b="1" dirty="0">
                <a:solidFill>
                  <a:srgbClr val="0070C0"/>
                </a:solidFill>
                <a:cs typeface="EntezareZohoor B4" panose="00000700000000000000" pitchFamily="2" charset="-78"/>
              </a:rPr>
              <a:t>پهنای باند وسیع:</a:t>
            </a:r>
            <a:endParaRPr lang="en-US" sz="4000" b="1" dirty="0">
              <a:solidFill>
                <a:srgbClr val="0070C0"/>
              </a:solidFill>
              <a:cs typeface="EntezareZohoor B4" panose="00000700000000000000" pitchFamily="2" charset="-78"/>
            </a:endParaRPr>
          </a:p>
        </p:txBody>
      </p:sp>
      <p:sp>
        <p:nvSpPr>
          <p:cNvPr id="8" name="Content Placeholder 7"/>
          <p:cNvSpPr>
            <a:spLocks noGrp="1"/>
          </p:cNvSpPr>
          <p:nvPr>
            <p:ph idx="1"/>
          </p:nvPr>
        </p:nvSpPr>
        <p:spPr>
          <a:xfrm>
            <a:off x="838200" y="1841123"/>
            <a:ext cx="10515600" cy="4351338"/>
          </a:xfrm>
        </p:spPr>
        <p:txBody>
          <a:bodyPr>
            <a:normAutofit/>
          </a:bodyPr>
          <a:lstStyle/>
          <a:p>
            <a:pPr marL="0" indent="0" algn="justLow" rtl="1">
              <a:buNone/>
            </a:pPr>
            <a:r>
              <a:rPr lang="ar-SA" sz="3200" dirty="0" smtClean="0"/>
              <a:t>یکی </a:t>
            </a:r>
            <a:r>
              <a:rPr lang="ar-SA" sz="3200" dirty="0"/>
              <a:t>از مزایای تار نوری ، توانایی آنها در انتقال اطلاعات به مقدار زیاد ، چه به شکل دیجیتال و چه به شکل آنالوگ ، می باشد. به عنوان مثال ، یک تار واحد از نوع ساخته شده برای خدمات تلفنی می تواند داده ها را با میزان </a:t>
            </a:r>
            <a:r>
              <a:rPr lang="en-US" sz="3200" dirty="0"/>
              <a:t>T3</a:t>
            </a:r>
            <a:r>
              <a:rPr lang="ar-SA" sz="3200" dirty="0"/>
              <a:t> یعنی 4407 مگا بیت بر ثانیه ، هدایت کند. این تار 672 کانال صوتی را ارسال می کند. تار های با ظرفیت حتی بیش از این هم در دسترس می باشند.</a:t>
            </a:r>
            <a:endParaRPr lang="en-US" sz="3200" dirty="0"/>
          </a:p>
          <a:p>
            <a:pPr marL="0" indent="0" algn="justLow" rtl="1">
              <a:buNone/>
            </a:pPr>
            <a:r>
              <a:rPr lang="ar-SA" sz="3200" dirty="0"/>
              <a:t> </a:t>
            </a:r>
            <a:endParaRPr lang="en-US" sz="3200" dirty="0"/>
          </a:p>
          <a:p>
            <a:pPr marL="0" indent="0" algn="justLow">
              <a:buNone/>
            </a:pPr>
            <a:endParaRPr lang="en-US" sz="32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4107050"/>
            <a:ext cx="3350879" cy="2366559"/>
          </a:xfrm>
          <a:prstGeom prst="rect">
            <a:avLst/>
          </a:prstGeom>
        </p:spPr>
      </p:pic>
      <p:sp>
        <p:nvSpPr>
          <p:cNvPr id="2" name="Slide Number Placeholder 1"/>
          <p:cNvSpPr>
            <a:spLocks noGrp="1"/>
          </p:cNvSpPr>
          <p:nvPr>
            <p:ph type="sldNum" sz="quarter" idx="12"/>
          </p:nvPr>
        </p:nvSpPr>
        <p:spPr/>
        <p:txBody>
          <a:bodyPr/>
          <a:lstStyle/>
          <a:p>
            <a:fld id="{7875B7DD-5A0C-4F7D-A1B5-F1164463782B}" type="slidenum">
              <a:rPr lang="en-US" smtClean="0"/>
              <a:t>14</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3503907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5-3-2 تزویج سربه­سر:</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fontScale="92500"/>
          </a:bodyPr>
          <a:lstStyle/>
          <a:p>
            <a:pPr marL="0" indent="0" algn="justLow" rtl="1">
              <a:buNone/>
            </a:pPr>
            <a:r>
              <a:rPr lang="fa-IR" sz="3200" dirty="0" smtClean="0"/>
              <a:t>تزویج </a:t>
            </a:r>
            <a:r>
              <a:rPr lang="fa-IR" sz="3200" dirty="0"/>
              <a:t>سربه­سر دارای این مشخصه است که صرف­نظر از این­که سطوح خروجی و ورودی نور ، تارهای نوری و یا دیودها باشند ، به شکل موازی و چسبیده به یکدیگر قرار </a:t>
            </a:r>
            <a:r>
              <a:rPr lang="fa-IR" sz="3200" dirty="0" smtClean="0"/>
              <a:t>می­گیرند.رابط­ها </a:t>
            </a:r>
            <a:r>
              <a:rPr lang="fa-IR" sz="3200" dirty="0"/>
              <a:t>فقط با این شکل قرارگیری است که دارای تلف پایینی در ناحیه­های طول موجی 850 ، 1300 ، 1550 نانومتر هستند.</a:t>
            </a:r>
            <a:endParaRPr lang="en-US" sz="3200" dirty="0"/>
          </a:p>
          <a:p>
            <a:pPr marL="0" indent="0" algn="justLow" rtl="1">
              <a:buNone/>
            </a:pPr>
            <a:r>
              <a:rPr lang="fa-IR" sz="3200" dirty="0"/>
              <a:t>به منظور ارزیابی کیفیت تکنیک انتقال در اتصال رابط ، لازم است که اندازه­ی افزایش تضعیف را پس از قرار­دادن آن در مسیر انتقال نوری تعیین کنیم</a:t>
            </a:r>
            <a:r>
              <a:rPr lang="fa-IR" sz="3200" dirty="0" smtClean="0"/>
              <a:t>.</a:t>
            </a:r>
            <a:r>
              <a:rPr lang="fa-IR" sz="3200" dirty="0"/>
              <a:t> تلف افزوده با حدود تغییرات مجاز در قسمت­های رابط و تار نوری تعیین می­شود. به­طور کلی جابه­جایی </a:t>
            </a:r>
            <a:r>
              <a:rPr lang="fa-IR" sz="3200" dirty="0" smtClean="0"/>
              <a:t>محوری(شکل1) </a:t>
            </a:r>
            <a:r>
              <a:rPr lang="fa-IR" sz="3200" dirty="0"/>
              <a:t>، ناهم­محوری زاویه­ای (</a:t>
            </a:r>
            <a:r>
              <a:rPr lang="fa-IR" sz="3200" dirty="0" smtClean="0"/>
              <a:t>شکل2) </a:t>
            </a:r>
            <a:r>
              <a:rPr lang="fa-IR" sz="3200" dirty="0"/>
              <a:t>و جدایی سرهای انتهایی تارها (</a:t>
            </a:r>
            <a:r>
              <a:rPr lang="fa-IR" sz="3200" dirty="0" smtClean="0"/>
              <a:t>شکل3) </a:t>
            </a:r>
            <a:r>
              <a:rPr lang="fa-IR" sz="3200" dirty="0"/>
              <a:t>باید به حداقل ممکن کاهش یابد. سرهای انتهایی باید کاملا تمیز و خشک باشند.</a:t>
            </a: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140</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26470922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به عنوان یک اصل کلی باید در نظر داشته باشیم که با انعکاس­های در حد فاصل هوا و شیشه ، نه فقط تلفاتی رخ می­دهد(تلفات فرنل(</a:t>
            </a:r>
            <a:r>
              <a:rPr lang="en-US" sz="3200" dirty="0" err="1">
                <a:latin typeface="Times New Roman" panose="02020603050405020304" pitchFamily="18" charset="0"/>
                <a:ea typeface="Times New Roman" panose="02020603050405020304" pitchFamily="18" charset="0"/>
              </a:rPr>
              <a:t>Fernel</a:t>
            </a:r>
            <a:r>
              <a:rPr lang="en-US" sz="3200" dirty="0">
                <a:latin typeface="Times New Roman" panose="02020603050405020304" pitchFamily="18" charset="0"/>
                <a:ea typeface="Times New Roman" panose="02020603050405020304" pitchFamily="18" charset="0"/>
              </a:rPr>
              <a:t> Losses</a:t>
            </a:r>
            <a:r>
              <a:rPr lang="fa-IR" sz="3200" dirty="0">
                <a:latin typeface="Times New Roman" panose="02020603050405020304" pitchFamily="18" charset="0"/>
                <a:ea typeface="Times New Roman" panose="02020603050405020304" pitchFamily="18" charset="0"/>
              </a:rPr>
              <a:t>)) ، بلکه تغییراتی نیز در تضعیف به­وجود می­آید. این اشکال­ها با استفاده از روکش عایق و یا مایع تطبیق­دهنده­ی ضریب شکست ، قابل کاهش هستند</a:t>
            </a:r>
            <a:r>
              <a:rPr lang="fa-IR" sz="3200" dirty="0" smtClean="0">
                <a:latin typeface="Times New Roman" panose="02020603050405020304" pitchFamily="18" charset="0"/>
                <a:ea typeface="Times New Roman" panose="02020603050405020304" pitchFamily="18" charset="0"/>
              </a:rPr>
              <a:t>.</a:t>
            </a:r>
            <a:endParaRPr lang="fa-IR" dirty="0" smtClean="0"/>
          </a:p>
          <a:p>
            <a:pPr marL="0" indent="0" algn="justLow" rtl="1">
              <a:buNone/>
            </a:pPr>
            <a:r>
              <a:rPr lang="fa-IR" dirty="0" smtClean="0"/>
              <a:t>                                             (1</a:t>
            </a:r>
          </a:p>
          <a:p>
            <a:pPr marL="0" indent="0" algn="justLow" rtl="1">
              <a:buNone/>
            </a:pPr>
            <a:endParaRPr lang="fa-IR" dirty="0"/>
          </a:p>
          <a:p>
            <a:pPr marL="0" indent="0" algn="justLow" rtl="1">
              <a:buNone/>
            </a:pPr>
            <a:r>
              <a:rPr lang="fa-IR" dirty="0" smtClean="0"/>
              <a:t>                                             (2</a:t>
            </a:r>
          </a:p>
          <a:p>
            <a:pPr marL="0" indent="0" algn="justLow" rtl="1">
              <a:buNone/>
            </a:pPr>
            <a:r>
              <a:rPr lang="fa-IR" dirty="0"/>
              <a:t> </a:t>
            </a:r>
            <a:r>
              <a:rPr lang="fa-IR" dirty="0" smtClean="0"/>
              <a:t>                                      </a:t>
            </a:r>
          </a:p>
          <a:p>
            <a:pPr marL="0" indent="0" algn="justLow" rtl="1">
              <a:buNone/>
            </a:pPr>
            <a:r>
              <a:rPr lang="fa-IR" dirty="0"/>
              <a:t> </a:t>
            </a:r>
            <a:r>
              <a:rPr lang="fa-IR" dirty="0" smtClean="0"/>
              <a:t>                                            (3</a:t>
            </a:r>
          </a:p>
          <a:p>
            <a:pPr marL="0" indent="0" algn="justLow" rtl="1">
              <a:buNone/>
            </a:pPr>
            <a:endParaRPr lang="en-US" sz="3200" dirty="0"/>
          </a:p>
        </p:txBody>
      </p:sp>
      <p:pic>
        <p:nvPicPr>
          <p:cNvPr id="7" name="Picture 6"/>
          <p:cNvPicPr>
            <a:picLocks noChangeAspect="1"/>
          </p:cNvPicPr>
          <p:nvPr/>
        </p:nvPicPr>
        <p:blipFill>
          <a:blip r:embed="rId2"/>
          <a:stretch>
            <a:fillRect/>
          </a:stretch>
        </p:blipFill>
        <p:spPr>
          <a:xfrm>
            <a:off x="7177168" y="3648868"/>
            <a:ext cx="1619250" cy="352425"/>
          </a:xfrm>
          <a:prstGeom prst="rect">
            <a:avLst/>
          </a:prstGeom>
        </p:spPr>
      </p:pic>
      <p:pic>
        <p:nvPicPr>
          <p:cNvPr id="9" name="Picture 8"/>
          <p:cNvPicPr>
            <a:picLocks noChangeAspect="1"/>
          </p:cNvPicPr>
          <p:nvPr/>
        </p:nvPicPr>
        <p:blipFill>
          <a:blip r:embed="rId2"/>
          <a:stretch>
            <a:fillRect/>
          </a:stretch>
        </p:blipFill>
        <p:spPr>
          <a:xfrm>
            <a:off x="8781284" y="5578698"/>
            <a:ext cx="1619250" cy="352425"/>
          </a:xfrm>
          <a:prstGeom prst="rect">
            <a:avLst/>
          </a:prstGeom>
        </p:spPr>
      </p:pic>
      <p:pic>
        <p:nvPicPr>
          <p:cNvPr id="10" name="Picture 9"/>
          <p:cNvPicPr>
            <a:picLocks noChangeAspect="1"/>
          </p:cNvPicPr>
          <p:nvPr/>
        </p:nvPicPr>
        <p:blipFill>
          <a:blip r:embed="rId2"/>
          <a:stretch>
            <a:fillRect/>
          </a:stretch>
        </p:blipFill>
        <p:spPr>
          <a:xfrm>
            <a:off x="7177168" y="5437793"/>
            <a:ext cx="1619250" cy="352425"/>
          </a:xfrm>
          <a:prstGeom prst="rect">
            <a:avLst/>
          </a:prstGeom>
        </p:spPr>
      </p:pic>
      <p:pic>
        <p:nvPicPr>
          <p:cNvPr id="11" name="Picture 10"/>
          <p:cNvPicPr>
            <a:picLocks noChangeAspect="1"/>
          </p:cNvPicPr>
          <p:nvPr/>
        </p:nvPicPr>
        <p:blipFill>
          <a:blip r:embed="rId2"/>
          <a:stretch>
            <a:fillRect/>
          </a:stretch>
        </p:blipFill>
        <p:spPr>
          <a:xfrm rot="809492">
            <a:off x="8815187" y="4664482"/>
            <a:ext cx="1619250" cy="352425"/>
          </a:xfrm>
          <a:prstGeom prst="rect">
            <a:avLst/>
          </a:prstGeom>
        </p:spPr>
      </p:pic>
      <p:pic>
        <p:nvPicPr>
          <p:cNvPr id="12" name="Picture 11"/>
          <p:cNvPicPr>
            <a:picLocks noChangeAspect="1"/>
          </p:cNvPicPr>
          <p:nvPr/>
        </p:nvPicPr>
        <p:blipFill>
          <a:blip r:embed="rId2"/>
          <a:stretch>
            <a:fillRect/>
          </a:stretch>
        </p:blipFill>
        <p:spPr>
          <a:xfrm>
            <a:off x="7177168" y="4488270"/>
            <a:ext cx="1619250" cy="352425"/>
          </a:xfrm>
          <a:prstGeom prst="rect">
            <a:avLst/>
          </a:prstGeom>
        </p:spPr>
      </p:pic>
      <p:pic>
        <p:nvPicPr>
          <p:cNvPr id="13" name="Picture 12"/>
          <p:cNvPicPr>
            <a:picLocks noChangeAspect="1"/>
          </p:cNvPicPr>
          <p:nvPr/>
        </p:nvPicPr>
        <p:blipFill>
          <a:blip r:embed="rId2"/>
          <a:stretch>
            <a:fillRect/>
          </a:stretch>
        </p:blipFill>
        <p:spPr>
          <a:xfrm>
            <a:off x="8998258" y="3648867"/>
            <a:ext cx="1619250" cy="352425"/>
          </a:xfrm>
          <a:prstGeom prst="rect">
            <a:avLst/>
          </a:prstGeom>
        </p:spPr>
      </p:pic>
      <p:sp>
        <p:nvSpPr>
          <p:cNvPr id="4" name="Slide Number Placeholder 3"/>
          <p:cNvSpPr>
            <a:spLocks noGrp="1"/>
          </p:cNvSpPr>
          <p:nvPr>
            <p:ph type="sldNum" sz="quarter" idx="12"/>
          </p:nvPr>
        </p:nvSpPr>
        <p:spPr/>
        <p:txBody>
          <a:bodyPr/>
          <a:lstStyle/>
          <a:p>
            <a:fld id="{7875B7DD-5A0C-4F7D-A1B5-F1164463782B}" type="slidenum">
              <a:rPr lang="en-US" smtClean="0"/>
              <a:t>141</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6895669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5-4 اتصال </a:t>
            </a:r>
            <a:r>
              <a:rPr lang="fa-IR" sz="4000" b="1" dirty="0">
                <a:solidFill>
                  <a:srgbClr val="0070C0"/>
                </a:solidFill>
                <a:cs typeface="EntezareZohoor B4" panose="00000700000000000000" pitchFamily="2" charset="-78"/>
              </a:rPr>
              <a:t>دو فیبر به صورت </a:t>
            </a:r>
            <a:r>
              <a:rPr lang="fa-IR" sz="4000" b="1" dirty="0">
                <a:solidFill>
                  <a:srgbClr val="0070C0"/>
                </a:solidFill>
                <a:cs typeface="EntezareZohoor B4" panose="00000700000000000000" pitchFamily="2" charset="-78"/>
              </a:rPr>
              <a:t>دائمی</a:t>
            </a:r>
            <a:r>
              <a:rPr lang="ar-IQ" sz="4000" b="1" dirty="0">
                <a:solidFill>
                  <a:srgbClr val="0070C0"/>
                </a:solidFill>
                <a:cs typeface="EntezareZohoor B4" panose="00000700000000000000" pitchFamily="2" charset="-78"/>
              </a:rPr>
              <a:t>(</a:t>
            </a:r>
            <a:r>
              <a:rPr lang="en-US" sz="4000" b="1" dirty="0">
                <a:solidFill>
                  <a:srgbClr val="0070C0"/>
                </a:solidFill>
                <a:cs typeface="EntezareZohoor B4" panose="00000700000000000000" pitchFamily="2" charset="-78"/>
              </a:rPr>
              <a:t>Splice</a:t>
            </a:r>
            <a:r>
              <a:rPr lang="ar-IQ" sz="4000" b="1" dirty="0">
                <a:solidFill>
                  <a:srgbClr val="0070C0"/>
                </a:solidFill>
                <a:cs typeface="EntezareZohoor B4" panose="00000700000000000000" pitchFamily="2" charset="-78"/>
              </a:rPr>
              <a:t>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marR="0" indent="0" algn="justLow" rtl="1">
              <a:spcBef>
                <a:spcPts val="0"/>
              </a:spcBef>
              <a:spcAft>
                <a:spcPts val="0"/>
              </a:spcAft>
              <a:buNone/>
            </a:pPr>
            <a:r>
              <a:rPr lang="en-US" sz="3200" dirty="0">
                <a:latin typeface="Times New Roman" panose="02020603050405020304" pitchFamily="18" charset="0"/>
                <a:ea typeface="Times New Roman" panose="02020603050405020304" pitchFamily="18" charset="0"/>
              </a:rPr>
              <a:t>Splice</a:t>
            </a:r>
            <a:r>
              <a:rPr lang="fa-IR" sz="3200" dirty="0">
                <a:latin typeface="Times New Roman" panose="02020603050405020304" pitchFamily="18" charset="0"/>
                <a:ea typeface="Times New Roman" panose="02020603050405020304" pitchFamily="18" charset="0"/>
              </a:rPr>
              <a:t> به معنی اتصال دائمی یک کابل­فیبرنوری به یک کابل­فیبرنوری دیگر می­باشد. از­این­رو  با کانکتور که یک اتصال موقت و غیردائم است متفاوت می­باشد.</a:t>
            </a:r>
            <a:endParaRPr lang="en-US" sz="3200" dirty="0">
              <a:latin typeface="Times New Roman" panose="02020603050405020304" pitchFamily="18" charset="0"/>
              <a:ea typeface="Times New Roman" panose="02020603050405020304" pitchFamily="18" charset="0"/>
            </a:endParaRPr>
          </a:p>
          <a:p>
            <a:pPr marL="0" indent="0" algn="justLow" rtl="1">
              <a:buNone/>
            </a:pPr>
            <a:r>
              <a:rPr lang="fa-IR" sz="3200" dirty="0">
                <a:latin typeface="Times New Roman" panose="02020603050405020304" pitchFamily="18" charset="0"/>
                <a:ea typeface="Times New Roman" panose="02020603050405020304" pitchFamily="18" charset="0"/>
              </a:rPr>
              <a:t>در شبکه­های فیبرنوری گاهی به اتصال دائم دو فیبر به یکدیگر نیاز داریم. برای مثال ، فیبر در یک نقطه از مسیر شکسته می­شود که تعویض کل کابل امکان ندارد ، در این صورت بهترین کا اتصال دائم دو کابل به یکدیگر </a:t>
            </a:r>
            <a:r>
              <a:rPr lang="fa-IR" sz="3200" dirty="0" smtClean="0">
                <a:latin typeface="Times New Roman" panose="02020603050405020304" pitchFamily="18" charset="0"/>
                <a:ea typeface="Times New Roman" panose="02020603050405020304" pitchFamily="18" charset="0"/>
              </a:rPr>
              <a:t>می باشد</a:t>
            </a:r>
            <a:r>
              <a:rPr lang="fa-IR" sz="3200" dirty="0">
                <a:latin typeface="Times New Roman" panose="02020603050405020304" pitchFamily="18" charset="0"/>
                <a:ea typeface="Times New Roman" panose="02020603050405020304" pitchFamily="18" charset="0"/>
              </a:rPr>
              <a:t>. اغلب سازندگان کابل­های فیبرنوری آن­ها را در اندازه­های 1 تا 6 کیلومتری تولید می­کنند.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142</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673740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برای مثال اگر یک ارتباط 100 کیلومتری نیاز بلشد ، باید کابل­های کوچک را به یکدیگر متصل کنیم.</a:t>
            </a:r>
            <a:endParaRPr lang="en-US" sz="3200" dirty="0">
              <a:latin typeface="Times New Roman" panose="02020603050405020304" pitchFamily="18" charset="0"/>
              <a:ea typeface="Times New Roman" panose="02020603050405020304" pitchFamily="18" charset="0"/>
            </a:endParaRPr>
          </a:p>
          <a:p>
            <a:pPr marL="0" indent="0" algn="justLow" rtl="1">
              <a:buNone/>
            </a:pPr>
            <a:r>
              <a:rPr lang="fa-IR" sz="3200" dirty="0">
                <a:latin typeface="Times New Roman" panose="02020603050405020304" pitchFamily="18" charset="0"/>
                <a:ea typeface="Times New Roman" panose="02020603050405020304" pitchFamily="18" charset="0"/>
              </a:rPr>
              <a:t>مورد دیگری که از اتصال دائم استفاده می­شود ، اتصال دو نوع مختلف کابل فیبرنوری است ، مانند یک کابل زره­دار شده بین­ساختمانی و یک کابل سبک­تر داخل­ساختمانی. باید توجه داشت که کانکتور ، یک اتصال موقت است و نسبت به اتصال دائم ، اتلاف بالایی دارد. همچنین ممکن است در اثر مرور زمان و یا عوامل محیطی برای آن مشکل ایجاد شود ، به همین دلیل نمی­توان از آن برای اتصال دائم استفاده نمود.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143</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48109409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indent="0" algn="justLow" rtl="1">
              <a:spcBef>
                <a:spcPts val="0"/>
              </a:spcBef>
              <a:spcAft>
                <a:spcPts val="0"/>
              </a:spcAft>
              <a:buNone/>
            </a:pPr>
            <a:r>
              <a:rPr lang="fa-IR" sz="3200" dirty="0">
                <a:latin typeface="Times New Roman" panose="02020603050405020304" pitchFamily="18" charset="0"/>
                <a:ea typeface="Times New Roman" panose="02020603050405020304" pitchFamily="18" charset="0"/>
              </a:rPr>
              <a:t>در حالی که با اتصال دائم می­توان دو فیبر را در هر مکان و در هر محیط خاص ، از قبیل دریا ، زیرخاک ، هوایی و یا داخل کانال به یکدیگر متصل نمود و سال­ها نیز از آن استفاده کرد. </a:t>
            </a:r>
            <a:endParaRPr lang="ar-IQ" sz="3200" dirty="0">
              <a:latin typeface="Times New Roman" panose="02020603050405020304" pitchFamily="18" charset="0"/>
              <a:ea typeface="Times New Roman" panose="02020603050405020304" pitchFamily="18" charset="0"/>
            </a:endParaRPr>
          </a:p>
          <a:p>
            <a:pPr marL="0" marR="0" indent="0" algn="justLow" rtl="1">
              <a:spcBef>
                <a:spcPts val="0"/>
              </a:spcBef>
              <a:spcAft>
                <a:spcPts val="0"/>
              </a:spcAft>
              <a:buNone/>
            </a:pPr>
            <a:r>
              <a:rPr lang="fa-IR" sz="3200" dirty="0" smtClean="0">
                <a:latin typeface="Times New Roman" panose="02020603050405020304" pitchFamily="18" charset="0"/>
                <a:ea typeface="Times New Roman" panose="02020603050405020304" pitchFamily="18" charset="0"/>
              </a:rPr>
              <a:t>اتصال </a:t>
            </a:r>
            <a:r>
              <a:rPr lang="fa-IR" sz="3200" dirty="0">
                <a:latin typeface="Times New Roman" panose="02020603050405020304" pitchFamily="18" charset="0"/>
                <a:ea typeface="Times New Roman" panose="02020603050405020304" pitchFamily="18" charset="0"/>
              </a:rPr>
              <a:t>دائم کابل­های فیبرنوری به دو روش زیر امکان­پذیر است:</a:t>
            </a:r>
            <a:endParaRPr lang="en-US" sz="3200" dirty="0">
              <a:latin typeface="Times New Roman" panose="02020603050405020304" pitchFamily="18" charset="0"/>
              <a:ea typeface="Times New Roman" panose="02020603050405020304" pitchFamily="18" charset="0"/>
            </a:endParaRPr>
          </a:p>
          <a:p>
            <a:pPr marL="0" marR="0" indent="0" algn="justLow" rtl="1">
              <a:spcBef>
                <a:spcPts val="0"/>
              </a:spcBef>
              <a:spcAft>
                <a:spcPts val="0"/>
              </a:spcAft>
              <a:buNone/>
            </a:pPr>
            <a:r>
              <a:rPr lang="fa-IR" sz="3200" b="1" dirty="0">
                <a:latin typeface="Times New Roman" panose="02020603050405020304" pitchFamily="18" charset="0"/>
                <a:ea typeface="Times New Roman" panose="02020603050405020304" pitchFamily="18" charset="0"/>
              </a:rPr>
              <a:t>الف-</a:t>
            </a:r>
            <a:r>
              <a:rPr lang="fa-IR" sz="3200" dirty="0">
                <a:latin typeface="Times New Roman" panose="02020603050405020304" pitchFamily="18" charset="0"/>
                <a:ea typeface="Times New Roman" panose="02020603050405020304" pitchFamily="18" charset="0"/>
              </a:rPr>
              <a:t> اتصال دائمی دو فیبر به روش هم­جوشی</a:t>
            </a:r>
            <a:endParaRPr lang="en-US" sz="3200" dirty="0">
              <a:latin typeface="Times New Roman" panose="02020603050405020304" pitchFamily="18" charset="0"/>
              <a:ea typeface="Times New Roman" panose="02020603050405020304" pitchFamily="18" charset="0"/>
            </a:endParaRPr>
          </a:p>
          <a:p>
            <a:pPr marL="0" indent="0" algn="justLow" rtl="1">
              <a:buNone/>
            </a:pPr>
            <a:r>
              <a:rPr lang="fa-IR" sz="3200" b="1" dirty="0">
                <a:latin typeface="Times New Roman" panose="02020603050405020304" pitchFamily="18" charset="0"/>
                <a:ea typeface="Times New Roman" panose="02020603050405020304" pitchFamily="18" charset="0"/>
              </a:rPr>
              <a:t>ب-</a:t>
            </a:r>
            <a:r>
              <a:rPr lang="fa-IR" sz="3200" dirty="0">
                <a:latin typeface="Times New Roman" panose="02020603050405020304" pitchFamily="18" charset="0"/>
                <a:ea typeface="Times New Roman" panose="02020603050405020304" pitchFamily="18" charset="0"/>
              </a:rPr>
              <a:t> اتصال دائمی دو فیبر به روش قفل­شدن</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144</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106100671"/>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5-4-1 اتصال </a:t>
            </a:r>
            <a:r>
              <a:rPr lang="fa-IR" sz="4000" b="1" dirty="0">
                <a:solidFill>
                  <a:srgbClr val="0070C0"/>
                </a:solidFill>
                <a:cs typeface="EntezareZohoor B4" panose="00000700000000000000" pitchFamily="2" charset="-78"/>
              </a:rPr>
              <a:t>دائمی دو فیبر به روش هم­جوشی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latin typeface="Times New Roman" panose="02020603050405020304" pitchFamily="18" charset="0"/>
                <a:ea typeface="Times New Roman" panose="02020603050405020304" pitchFamily="18" charset="0"/>
              </a:rPr>
              <a:t>بهترین </a:t>
            </a:r>
            <a:r>
              <a:rPr lang="fa-IR" sz="3200" dirty="0">
                <a:latin typeface="Times New Roman" panose="02020603050405020304" pitchFamily="18" charset="0"/>
                <a:ea typeface="Times New Roman" panose="02020603050405020304" pitchFamily="18" charset="0"/>
              </a:rPr>
              <a:t>روش برای اتصال دو فیبر می­باشد. در این روش با استفاده از یک دستگاه خاص به نام </a:t>
            </a:r>
            <a:r>
              <a:rPr lang="en-US" sz="3200" dirty="0">
                <a:latin typeface="Times New Roman" panose="02020603050405020304" pitchFamily="18" charset="0"/>
                <a:ea typeface="Times New Roman" panose="02020603050405020304" pitchFamily="18" charset="0"/>
              </a:rPr>
              <a:t>Fusion Splicer</a:t>
            </a:r>
            <a:r>
              <a:rPr lang="fa-IR" sz="3200" dirty="0">
                <a:latin typeface="Times New Roman" panose="02020603050405020304" pitchFamily="18" charset="0"/>
                <a:ea typeface="Times New Roman" panose="02020603050405020304" pitchFamily="18" charset="0"/>
              </a:rPr>
              <a:t> ، دو فیبر با یک قوس الکتریکی به طور ثابت حرارت دیده ، در یکدیگر ذوب شده و به صورت یک فیبر یک تکه درمی­آید. این روش دارای اتلاف بسیار پایینی است اما دستگاه­ها و تجهیزات آن بسیار گران هستند. در ایران بیشتر از این روش برای اتصال دائم استفاده می­شود.</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123" y="4545188"/>
            <a:ext cx="2581275" cy="1771650"/>
          </a:xfrm>
          <a:prstGeom prst="rect">
            <a:avLst/>
          </a:prstGeom>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316" y="4001294"/>
            <a:ext cx="3415682" cy="2859438"/>
          </a:xfrm>
          <a:prstGeom prst="rect">
            <a:avLst/>
          </a:prstGeom>
        </p:spPr>
      </p:pic>
      <p:sp>
        <p:nvSpPr>
          <p:cNvPr id="6" name="Slide Number Placeholder 5"/>
          <p:cNvSpPr>
            <a:spLocks noGrp="1"/>
          </p:cNvSpPr>
          <p:nvPr>
            <p:ph type="sldNum" sz="quarter" idx="12"/>
          </p:nvPr>
        </p:nvSpPr>
        <p:spPr/>
        <p:txBody>
          <a:bodyPr/>
          <a:lstStyle/>
          <a:p>
            <a:fld id="{7875B7DD-5A0C-4F7D-A1B5-F1164463782B}" type="slidenum">
              <a:rPr lang="en-US" smtClean="0"/>
              <a:t>145</a:t>
            </a:fld>
            <a:endParaRPr lang="en-US"/>
          </a:p>
        </p:txBody>
      </p:sp>
      <p:sp>
        <p:nvSpPr>
          <p:cNvPr id="8" name="Footer Placeholder 7"/>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35554184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5-4-2 اتصال </a:t>
            </a:r>
            <a:r>
              <a:rPr lang="fa-IR" sz="4000" b="1" dirty="0">
                <a:solidFill>
                  <a:srgbClr val="0070C0"/>
                </a:solidFill>
                <a:cs typeface="EntezareZohoor B4" panose="00000700000000000000" pitchFamily="2" charset="-78"/>
              </a:rPr>
              <a:t>دائمی دو فیبر به روش قفل شدن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در </a:t>
            </a:r>
            <a:r>
              <a:rPr lang="fa-IR" sz="3200" dirty="0"/>
              <a:t>این روش دو فیبر را از قسمتی که می­خواهیم به هم وصل کنیم ، در یک محفظه­ی مخصوص قرار می­دهیم ، به صورتی که انتهای دو فیبر در مقابل یکدیگر قرار گیرند. در داخل این محفظه مایعی به نام تطبیق دهنده قرار دارد که خصوصیات نوری آن مانند فیبر است و نور می­تواند داخل آن از یک فیبر به فیبر دیگر انتقال یابد. این محفظه با استفاده از دستگاه خاصی به نام </a:t>
            </a:r>
            <a:r>
              <a:rPr lang="en-US" sz="3200" dirty="0"/>
              <a:t>Fiber Lock</a:t>
            </a:r>
            <a:r>
              <a:rPr lang="fa-IR" sz="3200" dirty="0"/>
              <a:t> کاملا قفل شده و در جعبه </a:t>
            </a:r>
            <a:r>
              <a:rPr lang="en-US" sz="3200" dirty="0"/>
              <a:t>Splice closure</a:t>
            </a:r>
            <a:r>
              <a:rPr lang="fa-IR" sz="3200" dirty="0"/>
              <a:t> (جعبه­هایی هستند که بعد از اتصال دو فیبر ، آن­ها را در این جعبه­ها قرارمی­دهند تا محل اتصال از اثرات مخرب محیطی ، کشش­های احتمالی و ... مصون بماند.)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7247602"/>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از مزایای این نوع اتصال دائم این است که چندین بار می­توان اتصال را باز نموده و دوباره دو فیبر را به هم متصل نمود. دستگاه­های مورد استفاده در این روش نسبت به روش هم­جوشی ارزان­تر هستند. میزان اتلاف این روش نسبت به روش قبل بیشتر است.</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147</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61127878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نتیجه­گیری</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ar-SA" sz="3200" dirty="0" smtClean="0"/>
              <a:t>اولين </a:t>
            </a:r>
            <a:r>
              <a:rPr lang="ar-SA" sz="3200" dirty="0"/>
              <a:t>مزيتي که فيبرنوري دارد اين است که از تمام محيط‌هاي انتقالي که وجود دارد چه وايرلس و سيمي، و چه هدايت شده و غيرهدايت شده پهناي باند بيشتري به ما مي‌دهد يعني در حقيقت مي‌تواند اطلاعات بيشتري ارسال کند. ارتباطات ماهواره‌اي تنها فناوري است که مي‌تواند با فيبرنوري در زمينه انتقال داده‌ها رقابت کند. ولي چون فرکانس ليزري که استفاده مي‌شود از فرکانسي که در امواج ماهواره‌اي استفاده مي‌شود بيشتر است بنابراين داده‌هاي بيشتري از طريق فيبرنوري انتقال داده مي‌شود.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0908383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marR="0" indent="0" algn="justLow" rtl="1">
              <a:spcBef>
                <a:spcPts val="0"/>
              </a:spcBef>
              <a:spcAft>
                <a:spcPts val="0"/>
              </a:spcAft>
              <a:buNone/>
            </a:pPr>
            <a:r>
              <a:rPr lang="ar-SA" sz="3200" dirty="0">
                <a:latin typeface="Tahoma" panose="020B0604030504040204" pitchFamily="34" charset="0"/>
                <a:ea typeface="Times New Roman" panose="02020603050405020304" pitchFamily="18" charset="0"/>
                <a:cs typeface="B Nazanin"/>
              </a:rPr>
              <a:t>استفاده از فيبرنوري يک روش نسبتا ايمن براي انتقال داده است زيرا برعکس کابل‌هاي مسي که ديتا را به صورت سيگنال‌هاي الکترونيکي حمل مي‌کنند فيبرنوري در مقابل سرقت اطلاعات آسيب‌پذير نيست. يعني کابل فيبرنوري را نمي‌توان قطع کرده و اطلاعات را به سرقت برد.</a:t>
            </a:r>
            <a:endParaRPr lang="en-US" sz="3200" dirty="0">
              <a:latin typeface="Times New Roman" panose="02020603050405020304" pitchFamily="18" charset="0"/>
              <a:ea typeface="Times New Roman" panose="02020603050405020304" pitchFamily="18" charset="0"/>
            </a:endParaRPr>
          </a:p>
          <a:p>
            <a:pPr marL="0" indent="0" algn="justLow" rtl="1">
              <a:buNone/>
            </a:pPr>
            <a:r>
              <a:rPr lang="ar-SA" sz="3200" dirty="0">
                <a:latin typeface="Tahoma" panose="020B0604030504040204" pitchFamily="34" charset="0"/>
                <a:ea typeface="Times New Roman" panose="02020603050405020304" pitchFamily="18" charset="0"/>
                <a:cs typeface="B Nazanin"/>
              </a:rPr>
              <a:t>مسئله ديگر ارزان قيمت بودن آن است به ويژه در مقايسه با ارتباطات از طريق ماهواره. يکي ديگر از مزاياي فيبرنوري در مقايسه با کابل‌هاي سيمي و کواکسيان سبک بودن و راحتي تعبيه آن بين دو نقطه است.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149</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685609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(4</a:t>
            </a:r>
            <a:r>
              <a:rPr lang="ar-SA" sz="4000" b="1" dirty="0">
                <a:solidFill>
                  <a:srgbClr val="0070C0"/>
                </a:solidFill>
                <a:cs typeface="EntezareZohoor B4" panose="00000700000000000000" pitchFamily="2" charset="-78"/>
              </a:rPr>
              <a:t>محافظت </a:t>
            </a:r>
            <a:r>
              <a:rPr lang="ar-SA" sz="4000" b="1" dirty="0">
                <a:solidFill>
                  <a:srgbClr val="0070C0"/>
                </a:solidFill>
                <a:cs typeface="EntezareZohoor B4" panose="00000700000000000000" pitchFamily="2" charset="-78"/>
              </a:rPr>
              <a:t>در مقابل تداخل و </a:t>
            </a:r>
            <a:r>
              <a:rPr lang="ar-SA" sz="4000" b="1" dirty="0">
                <a:solidFill>
                  <a:srgbClr val="0070C0"/>
                </a:solidFill>
                <a:cs typeface="EntezareZohoor B4" panose="00000700000000000000" pitchFamily="2" charset="-78"/>
              </a:rPr>
              <a:t>ت</a:t>
            </a:r>
            <a:r>
              <a:rPr lang="fa-IR" sz="4000" b="1" dirty="0">
                <a:solidFill>
                  <a:srgbClr val="0070C0"/>
                </a:solidFill>
                <a:cs typeface="EntezareZohoor B4" panose="00000700000000000000" pitchFamily="2" charset="-78"/>
              </a:rPr>
              <a:t>ز</a:t>
            </a:r>
            <a:r>
              <a:rPr lang="ar-SA" sz="4000" b="1" dirty="0">
                <a:solidFill>
                  <a:srgbClr val="0070C0"/>
                </a:solidFill>
                <a:cs typeface="EntezareZohoor B4" panose="00000700000000000000" pitchFamily="2" charset="-78"/>
              </a:rPr>
              <a:t>ویج</a:t>
            </a:r>
            <a:r>
              <a:rPr lang="ar-SA"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a:t>تار های نوری، شیشه یا پلاستیک ، عایق هستند. جریان الکتریکی در اثر سیگنال ارسالی و یا در اثر تشعشعات خارجی که به تار برخورد می کنند ، از آن نمی گذرد. به علاوه، موج نوری در داخل تار محبوس است، بنابراین هیچ تعدادی از موج نوری به بیرون نشت نمی کند که با سیگنال های موجود در سایر تار ها تداخل نماید. بر عکس،نور نمی تواند از کنار تار به داخل آن تزویج شود. نتیجه می گیریم که یک تار از تداخل و تزویج با سایر کانال های ارتباطی ، خواه نوری و خواه الکتریکی ، به خوبی محافظت شده باشد.</a:t>
            </a:r>
            <a:endParaRPr lang="en-US" sz="3200" dirty="0"/>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04831116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ar-SA" sz="3200" dirty="0"/>
              <a:t>نکته بعدي اين است که سيستم‌هاي کابلي در طول انتقال نياز به تکرارکننده يا ريپيتر زيادتري براي تقويت امواج دارند درحالي که براي يک سيستم کابل نوري به علت افت بسيار کمي که دارد تعداد تکرارکننده کمتري استفاده مي‌شود بايد گفت هرچه فيبر خالص‌تر و داراي طول موج بيشتري باشد پورت‌هاي نور کمتري جذب و تضعيف سيگنال کمتر مي‌شود و در نتيجه نياز به تکرارکننده که يک سيگنال را دريافت کرده و قبل از ارسال به قطعه بعدي فيبر، آن را تقويت مي‌کند کاهش مي‌يابد و همين باعث مي‌شود قيمت تمام شده سيستم پايين بيايد.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150</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39925701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ar-SA" sz="3200" dirty="0"/>
              <a:t>از طرف ديگر فيبرهاي نوري از عوامل طبيعي کمتر تاثير مي‌پذيرند. بدين صورت که ميدان‌هاي مغناطيسي و يا الکتريکي شديد بر آن هيچ تاثيري نمي‌گذارد و خطر تداخل امواج پيش نمي‌آيد به همين دليل مي‌توان آنها را برخلاف کابل مسي از کنار کابل‌هاي فشار قوي يا ژنراتورهاي برق عبور داد. همچنين خواصي همچون ضد آب بودن آن باعث شده تا از آن، روز به روز به طور گسترده‌تري استفاده شود.</a:t>
            </a:r>
            <a:endParaRPr lang="en-US" sz="3200" dirty="0"/>
          </a:p>
          <a:p>
            <a:pPr marL="0" indent="0" algn="justLow" rtl="1">
              <a:buNone/>
            </a:pPr>
            <a:r>
              <a:rPr lang="ar-SA" sz="3200" dirty="0"/>
              <a:t>براي اين که ديگر در فيبرنوري با سيگنال الکتريکي سروکار نداريم بايد از ادواتي مثل تقويت‌کننده‌ها و آشکارسازهاي نوري استفاده کنيم که تا حدودي گران است.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151</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3192453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ar-SA" sz="3200" dirty="0"/>
              <a:t>از سوي ديگر از فيبرنوري فقط مي‌توان براي انتقال اطلاعات آن هم به صورت شعاع‌هاي نوري استفاده کرد و نمي‌توان براي انتقال الکتريسيته استفاده کرد.</a:t>
            </a:r>
            <a:endParaRPr lang="en-US" sz="3200" dirty="0"/>
          </a:p>
          <a:p>
            <a:pPr marL="0" indent="0" algn="justLow" rtl="1">
              <a:buNone/>
            </a:pPr>
            <a:r>
              <a:rPr lang="ar-SA" sz="3200" dirty="0"/>
              <a:t>اتصال فيبرنوري به يکديگر بسيار مشکل و وقت‌گير و نياز به يک کادر فني سطح بالا دارد يکي از ايرادهاي مهمي که به فيبرنوري وارد مي‌شود اين است که به راحتي کابل‌ها </a:t>
            </a:r>
            <a:r>
              <a:rPr lang="ar-SA" sz="3200" dirty="0" smtClean="0"/>
              <a:t>رانمي‌توان </a:t>
            </a:r>
            <a:r>
              <a:rPr lang="ar-SA" sz="3200" dirty="0"/>
              <a:t>پيچ و خم داد زيرا زاويه تابش نور در داخل آن تغيير کرده و باعث مي‌شود نور از سطح آن خارج شود و از طرف ديگر آنها را نمي‌توان به راحتي قطع کرد و براي قطع آنها نياز به تخصص ويژه‌اي است چون در غير اين صورت زاويه شکست عوض مي‌شود.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152</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33792244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ar-SA" sz="3200" dirty="0"/>
              <a:t>استفاده از حسگرهاي فيبرنوري براي اندازه‌گيري کميت‌هاي فيزيکي مانند جريان الکتريکي، ميدان مغناطيسي، فشار، حرارت و جابجايي آلودگي آب‌هاي دريا، سطح مايعات، تشعشعات پرتوهاي گاما و ايکس بهره گرفته مي‌شود. يکي ديگر از کاربردها فيبرنوري در صنايع دفاعي و نظامي است که از آن جمله مي‌توان به برقراري ارتباط و کنترل با آنتن رادار، کنترل و هدايت موشک‌ها و ارتباط زيردريايي‌ها اشاره کرد. فيبرنوري در پزشکي نيز کاربردهاي فراواني دارد از جمله در دزيمتري غدد سرطاني، شناسايي نارسايي‌هاي داخلي بدن، جراحي ليزري، استفاده در دندانپزشکي و اندازه‌گيري خون و مايعات بدن.</a:t>
            </a:r>
            <a:endParaRPr lang="en-US" sz="3200" dirty="0"/>
          </a:p>
          <a:p>
            <a:pPr marL="0" indent="0" algn="justLow" rtl="1">
              <a:buNone/>
            </a:pPr>
            <a:endParaRPr lang="en-US" sz="36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153</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79302364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ar-SA" sz="3200" dirty="0"/>
              <a:t>ظرفيت و سرعت زياد و ايمني اطلاعات از دلايل اصلي استفاده از شبکه فيبرنوري </a:t>
            </a:r>
            <a:r>
              <a:rPr lang="ar-SA" sz="3200" dirty="0" smtClean="0"/>
              <a:t>است</a:t>
            </a:r>
            <a:r>
              <a:rPr lang="fa-IR" sz="3200" dirty="0" smtClean="0"/>
              <a:t>.</a:t>
            </a:r>
            <a:endParaRPr lang="en-US" sz="3200" dirty="0"/>
          </a:p>
          <a:p>
            <a:pPr marL="0" indent="0" algn="justLow" rtl="1">
              <a:buNone/>
            </a:pPr>
            <a:r>
              <a:rPr lang="ar-SA" sz="3200" dirty="0"/>
              <a:t>فيبرنوري در اندازه‌گيري کميت‌هاي فيزيکي، صنايع دفاعي و نظامي و پزشکي به کار گرفته </a:t>
            </a:r>
            <a:r>
              <a:rPr lang="ar-SA" sz="3200" dirty="0" smtClean="0"/>
              <a:t>مي‌شود</a:t>
            </a:r>
            <a:r>
              <a:rPr lang="en-US" sz="3200" dirty="0"/>
              <a:t>.</a:t>
            </a:r>
          </a:p>
          <a:p>
            <a:pPr marL="0" indent="0" algn="justLow" rtl="1">
              <a:buNone/>
            </a:pPr>
            <a:r>
              <a:rPr lang="ar-SA" sz="3200" dirty="0"/>
              <a:t> </a:t>
            </a:r>
            <a:r>
              <a:rPr lang="ar-SA" sz="3200" b="1" dirty="0"/>
              <a:t>مزاياي فيبرنوري در مقايسه با كابل مسي: </a:t>
            </a:r>
            <a:endParaRPr lang="en-US" sz="3200" dirty="0"/>
          </a:p>
          <a:p>
            <a:pPr marL="0" indent="0" algn="justLow" rtl="1">
              <a:buNone/>
            </a:pPr>
            <a:r>
              <a:rPr lang="ar-SA" sz="3200" dirty="0"/>
              <a:t>فيبرنوري سبك تر و ارزانتر از كابل مسي است و حجم كمتري را اشغال مي كند. ظرفيت انتقال فيبرنوري چندين هزار برابر كابل مسي است، بطوريكه در كشور ژاپن، يك تار فيبرنوري </a:t>
            </a:r>
            <a:r>
              <a:rPr lang="fa-IR" sz="3200" dirty="0" smtClean="0"/>
              <a:t>9500 </a:t>
            </a:r>
            <a:r>
              <a:rPr lang="ar-SA" sz="3200" dirty="0" smtClean="0"/>
              <a:t>ارتباط </a:t>
            </a:r>
            <a:r>
              <a:rPr lang="ar-SA" sz="3200" dirty="0"/>
              <a:t>و درايران مي تواند حدود چهار هزار ارتباط تلفني را برقرار كند. </a:t>
            </a:r>
            <a:endParaRPr lang="en-US" sz="3200" dirty="0"/>
          </a:p>
          <a:p>
            <a:pPr marL="0" indent="0" algn="justLow" rtl="1">
              <a:buNone/>
            </a:pPr>
            <a:r>
              <a:rPr lang="ar-SA" sz="3200" dirty="0"/>
              <a:t>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154</a:t>
            </a:fld>
            <a:endParaRPr lang="en-US"/>
          </a:p>
        </p:txBody>
      </p:sp>
      <p:sp>
        <p:nvSpPr>
          <p:cNvPr id="7" name="Footer Placeholder 6"/>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2806046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ar-SA" sz="3200" dirty="0"/>
              <a:t>فيبرنوري فاقد اثرات نويز محيطي است و طول عمرش هم بيشتر است، همچنين در انتقال اطلاعات تلفات كمتري دارد</a:t>
            </a:r>
            <a:r>
              <a:rPr lang="ar-SA" sz="3200" dirty="0" smtClean="0"/>
              <a:t>.</a:t>
            </a:r>
            <a:endParaRPr lang="en-US" sz="3200" dirty="0"/>
          </a:p>
          <a:p>
            <a:pPr marL="0" indent="0" algn="justLow" rtl="1">
              <a:buNone/>
            </a:pPr>
            <a:r>
              <a:rPr lang="ar-SA" sz="3200" b="1" dirty="0"/>
              <a:t> </a:t>
            </a:r>
            <a:r>
              <a:rPr lang="en-US" sz="3200" b="1" dirty="0"/>
              <a:t> </a:t>
            </a:r>
            <a:r>
              <a:rPr lang="en-US" sz="3200" b="1" dirty="0" smtClean="0"/>
              <a:t> -</a:t>
            </a:r>
            <a:r>
              <a:rPr lang="ar-SA" sz="3200" b="1" dirty="0" smtClean="0"/>
              <a:t> </a:t>
            </a:r>
            <a:r>
              <a:rPr lang="ar-SA" sz="3200" b="1" dirty="0"/>
              <a:t>در مخابرات</a:t>
            </a:r>
            <a:r>
              <a:rPr lang="ar-SA" sz="3200" dirty="0"/>
              <a:t>: براي انتقال پيام هاي مخابراتي با سرعت و ظرفيت بالا در ارتباط بين مراكز تلفن شهري و انتقال اطلاعات شبكه رايانه اي و همچنين براي برقراي ارتباط تلويزيوني به صورت </a:t>
            </a:r>
            <a:r>
              <a:rPr lang="en-US" sz="3200" dirty="0"/>
              <a:t>CABLE-TV</a:t>
            </a:r>
            <a:r>
              <a:rPr lang="ar-SA" sz="3200" dirty="0"/>
              <a:t> </a:t>
            </a:r>
            <a:endParaRPr lang="en-US" sz="3200" dirty="0" smtClean="0"/>
          </a:p>
          <a:p>
            <a:pPr marL="0" indent="0" algn="justLow" rtl="1">
              <a:buNone/>
            </a:pPr>
            <a:r>
              <a:rPr lang="ar-SA" sz="3200" b="1" dirty="0"/>
              <a:t>-   در پزشكي</a:t>
            </a:r>
            <a:r>
              <a:rPr lang="ar-SA" sz="3200" dirty="0"/>
              <a:t>: براي اندوسكوپي و جراحي ليزري</a:t>
            </a:r>
            <a:endParaRPr lang="en-US" sz="3200" dirty="0"/>
          </a:p>
          <a:p>
            <a:pPr marL="0" indent="0" algn="justLow" rtl="1">
              <a:buNone/>
            </a:pP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155</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4072821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ar-SA" sz="3200" b="1" dirty="0" smtClean="0"/>
              <a:t>-   </a:t>
            </a:r>
            <a:r>
              <a:rPr lang="ar-SA" sz="3200" b="1" dirty="0"/>
              <a:t>درصنعت</a:t>
            </a:r>
            <a:r>
              <a:rPr lang="ar-SA" sz="3200" dirty="0"/>
              <a:t>: براي انتقال نور ليزر به منظور برش دقيق فلزات، شبكه بندي رايانه هاي صنعتي </a:t>
            </a:r>
            <a:endParaRPr lang="en-US" sz="3200" dirty="0"/>
          </a:p>
          <a:p>
            <a:pPr marL="0" indent="0" algn="justLow" rtl="1">
              <a:buNone/>
            </a:pPr>
            <a:r>
              <a:rPr lang="ar-SA" sz="3200" b="1" dirty="0"/>
              <a:t>-   در احساسگرها ( </a:t>
            </a:r>
            <a:r>
              <a:rPr lang="en-US" sz="3200" b="1" dirty="0"/>
              <a:t>SENSORS</a:t>
            </a:r>
            <a:r>
              <a:rPr lang="ar-SA" sz="3200" dirty="0"/>
              <a:t> ) به منظور اندازه گيري فشار جريان برق، حرارت، پلاريزاسيون، شتاب و چرخش </a:t>
            </a:r>
            <a:endParaRPr lang="en-US" sz="3200" dirty="0"/>
          </a:p>
          <a:p>
            <a:pPr marL="0" indent="0" algn="justLow" rtl="1">
              <a:buNone/>
            </a:pPr>
            <a:r>
              <a:rPr lang="ar-SA" sz="3200" b="1" dirty="0"/>
              <a:t>-    در امور نظامي</a:t>
            </a:r>
            <a:r>
              <a:rPr lang="ar-SA" sz="3200" dirty="0"/>
              <a:t> براي هدايت موشكهاي محل ياب و ...</a:t>
            </a:r>
            <a:endParaRPr lang="en-US" sz="3200" dirty="0"/>
          </a:p>
          <a:p>
            <a:endParaRPr lang="en-US" sz="36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6379553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خلاصه</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مزایای </a:t>
            </a:r>
            <a:r>
              <a:rPr lang="fa-IR" sz="3200" dirty="0"/>
              <a:t>فیبرنوری در مقابل سیم­های مسی عبارتند از : قیمت پایین­تر ، پهنای باند وسیع ، محافظت در مقابل تداخل و تزویج ، ایزولاسیون کامل الکتریکی ، امنیت ، مصونیت در مقابل خوردگی ، غیر قابل اشتعال بودن ، وزن کم ، اتلاف پایین ، فرستنده­های با قیمت پایین­تر و انعطاف پذیری.</a:t>
            </a:r>
            <a:endParaRPr lang="en-US" sz="3200" dirty="0"/>
          </a:p>
          <a:p>
            <a:pPr marL="0" indent="0" algn="justLow" rtl="1">
              <a:buNone/>
            </a:pPr>
            <a:r>
              <a:rPr lang="fa-IR" sz="3200" dirty="0"/>
              <a:t>انتقال نور در فیبرنوری توسط پدیده­ی انعکاس نور انجام می­شود. هنگامی که یک شعاع نور را به سطح جدایی دو محیط می­تابانیم ، قسمتی از آن به داخل محیط اول بازمیگردد. با تکرار این عمل ، نور در داخل فیبر محبوس شده و می­توان آن را منتقل کرد.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157</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3804540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عناصر یک خط انتقال عبارتند از: منشاء پیام ، مدولاتور ، منبع موج حامل ، تزویج­کننده­های کانال(ورودی) ، کانال ارتباطی ، تزویج­کننده­های کانال (خروجی) ، آشکارساز ، پردازشگر سیگنال ، پیام خروجی.</a:t>
            </a:r>
            <a:endParaRPr lang="en-US" sz="3200" dirty="0"/>
          </a:p>
          <a:p>
            <a:pPr marL="0" indent="0" algn="justLow" rtl="1">
              <a:buNone/>
            </a:pPr>
            <a:r>
              <a:rPr lang="fa-IR" sz="3200" dirty="0"/>
              <a:t>به دستگاه­هایی که وظیفه­ی تبدیل سیگنال الکتریکی به سیگنال نوری را انجام می­دهند ، فرستنده­های نوری می­گویند که به طور کلی به دو دسته­ی دیودهای منتشرکننده­ی نور و دیودهای لیزری تقسیم می­شوند. در سیستم­های فیبرنوری نوعی آشکارسازنوری در طرف گیرنده­ی نور موردنیاز است تا نور مدوله شده را که در طول فیبر منتشر شده ، آشکار کند. به عبارت دیگر سیگنال­های نوری را به سیگنال­های الکتریکی تبدیل نماید.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03643373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تارنوری از دو بخش تشکیل می­شود : هسته و پوشش ساخته شده از یک ماده­ی شفاف نوری (مثلا شیشه سیلیکای گداخته) ، و روکش. ماده­ی اصلی سازنده­ی فیبرهای نوری ، کوارتز (اکسید سیلیسیم </a:t>
            </a:r>
            <a:r>
              <a:rPr lang="en-US" sz="3200" dirty="0"/>
              <a:t>SIO2</a:t>
            </a:r>
            <a:r>
              <a:rPr lang="fa-IR" sz="3200" dirty="0"/>
              <a:t>) است. کابل فیبر نوری را </a:t>
            </a:r>
            <a:r>
              <a:rPr lang="fa-IR" sz="3200" dirty="0" smtClean="0"/>
              <a:t>می توان </a:t>
            </a:r>
            <a:r>
              <a:rPr lang="fa-IR" sz="3200" dirty="0"/>
              <a:t>از چند جهت دسته بندی نمود که عبارتند از : انواع کابل فیبرنوری از نظر شیوه­ی انتقال (فیبرهای چندحالته شامل فیبر چندحالته با ضریب شکست پله­ای ، فیبر چندحالته با ضریب شکست تدریجی ، فیبر تک حالته) ، از نظر حفاظت (نوع </a:t>
            </a:r>
            <a:r>
              <a:rPr lang="en-US" sz="3200" dirty="0"/>
              <a:t>LOSS BUFFER </a:t>
            </a:r>
            <a:r>
              <a:rPr lang="fa-IR" sz="3200" dirty="0"/>
              <a:t>و </a:t>
            </a:r>
            <a:r>
              <a:rPr lang="en-US" sz="3200" dirty="0"/>
              <a:t>TIGHT BUFFER</a:t>
            </a:r>
            <a:r>
              <a:rPr lang="fa-IR" sz="3200" dirty="0"/>
              <a:t>) ، از نظر روکش (</a:t>
            </a:r>
            <a:r>
              <a:rPr lang="en-US" sz="3200" dirty="0"/>
              <a:t>IN DOOR</a:t>
            </a:r>
            <a:r>
              <a:rPr lang="fa-IR" sz="3200" dirty="0"/>
              <a:t> و </a:t>
            </a:r>
            <a:r>
              <a:rPr lang="en-US" sz="3200" dirty="0"/>
              <a:t>OUT DOOR </a:t>
            </a:r>
            <a:r>
              <a:rPr lang="fa-IR" sz="3200" dirty="0"/>
              <a:t>و </a:t>
            </a:r>
            <a:r>
              <a:rPr lang="en-US" sz="3200" dirty="0"/>
              <a:t>IN DOOR – OUT DOOR</a:t>
            </a:r>
            <a:r>
              <a:rPr lang="fa-IR" sz="3200" dirty="0"/>
              <a:t>).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159</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32516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(5</a:t>
            </a:r>
            <a:r>
              <a:rPr lang="ar-SA" sz="4000" b="1" dirty="0">
                <a:solidFill>
                  <a:srgbClr val="0070C0"/>
                </a:solidFill>
                <a:cs typeface="EntezareZohoor B4" panose="00000700000000000000" pitchFamily="2" charset="-78"/>
              </a:rPr>
              <a:t>ایزو لاسیون کامل الکتریکی:</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ar-SA" sz="3200" dirty="0" smtClean="0"/>
              <a:t>پالس ولتاژ می تواند چندین مایل در طول سیم حرکت کند و بالاخره (به دلیل توانی که دارد) ابزار های الکتریکی موجود در انتهای مسیر را خراب کند. در محیط هایی که در آنها خطوط ولتاژ بالا وجود دارند، یک خط ارتباطی سیمس احتمالأ می تواند با افتادن روی این خطوط آنها را اتصال کوتاه کند و خسارت های قابل توجهی به بار آورد. این مسئله با وجود تار ها منتفی است. مزیت دیگر این است که تزویج نوری نیاز به زمین مشترک بین فرستنده ی تار نوری و گیرنده را منتفی می کند. به علاوه، امکان تعمیر تار در حالی که سیستم روشن است، بدون آنکه احتمال اتصال کوتاه شدن مدار الکتریکی فرستنده و یا گیرنده باشد، وجود دارد. این مشکل ممکن است در موقع تعمیر یک کابل فلزی رخ دهد.</a:t>
            </a:r>
            <a:endParaRPr lang="en-US" sz="3200" dirty="0" smtClean="0"/>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4568394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dirty="0"/>
              <a:t>از نظر ماده­ی سازنده (کابل فیبرنوری پلاستیکی ، کابل فیبرنوری شیشه­ای و کابل فیبر نوری با پلیمر سخت). روش­های ساخت فیبرها عبارتند از : روش بوته مضاعف ، روش سیلیس رسوب یافته دپ شده شامل رسوب بیرونی ، رسوب محوری ، رسوب داخلی. روش کشیدن تار در سیلیس پوشش شده با پلاستیک.</a:t>
            </a:r>
            <a:endParaRPr lang="en-US" sz="3200" dirty="0"/>
          </a:p>
          <a:p>
            <a:pPr marL="0" indent="0" algn="justLow" rtl="1">
              <a:buNone/>
            </a:pPr>
            <a:r>
              <a:rPr lang="fa-IR" sz="3200" dirty="0"/>
              <a:t>در هنگام نصب فیبرهای نوری ، کنترل چندین پارامتر ، به خصوص در مورد شرایط مسیر و عملیات نصب دارای اهمیت است. این پارامترها عبارتند از : مسیر راه ، طبیعت ناحیه ، نوع خاک ، رویه­ی نصب</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160</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78623239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رابط­ها را برای اتصال تارهای نوری در مسیرهای انتقال به کار می­برند ، به طوری که ضمن ایجاد تسهیل در قطع تارها ، تلف پایینی در موقع اتصال از طریق آن­ها به دست می­آید. </a:t>
            </a:r>
            <a:endParaRPr lang="en-US" sz="3200" dirty="0"/>
          </a:p>
          <a:p>
            <a:pPr marL="0" indent="0" algn="justLow" rtl="1">
              <a:buNone/>
            </a:pPr>
            <a:r>
              <a:rPr lang="fa-IR" sz="3200" dirty="0"/>
              <a:t>این رابط­ها براساس کارشان به دو نوع تقسیم می­شوند. نوع اول بر مبنای تزویج عدسی ، و نوع دوم براساس تزویج سربه­سر تارهاست. راه دیگر اتصال فیبرها ، اتصال آن­ها به صورت دائمی است. اتصال دائم کابل­های فیبرنوری به دو روش امکان پذیر است : اتصال دائمی دو فیبر به روش هم­جوشی ، اتصال دائمی دو فیبر به روش قفل شدن.</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161</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87677262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فهرست منابع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b="1" dirty="0" smtClean="0"/>
              <a:t>کتاب </a:t>
            </a:r>
            <a:r>
              <a:rPr lang="fa-IR" b="1" dirty="0"/>
              <a:t>ها </a:t>
            </a:r>
            <a:r>
              <a:rPr lang="fa-IR" b="1" dirty="0" smtClean="0"/>
              <a:t>:</a:t>
            </a:r>
            <a:endParaRPr lang="en-US" b="1" dirty="0"/>
          </a:p>
          <a:p>
            <a:pPr marL="0" lvl="0" indent="0" algn="justLow" rtl="1">
              <a:buNone/>
            </a:pPr>
            <a:r>
              <a:rPr lang="fa-IR" dirty="0"/>
              <a:t>مخابرات فیبر نوری </a:t>
            </a:r>
            <a:r>
              <a:rPr lang="en-US" dirty="0" smtClean="0"/>
              <a:t>:</a:t>
            </a:r>
            <a:r>
              <a:rPr lang="fa-IR" dirty="0" smtClean="0"/>
              <a:t>جوزف پالی </a:t>
            </a:r>
            <a:r>
              <a:rPr lang="en-US" dirty="0"/>
              <a:t>-</a:t>
            </a:r>
            <a:r>
              <a:rPr lang="fa-IR" dirty="0" smtClean="0"/>
              <a:t>مترجمان </a:t>
            </a:r>
            <a:r>
              <a:rPr lang="en-US" dirty="0"/>
              <a:t>:</a:t>
            </a:r>
            <a:r>
              <a:rPr lang="fa-IR" dirty="0" smtClean="0"/>
              <a:t>دکتر </a:t>
            </a:r>
            <a:r>
              <a:rPr lang="fa-IR" dirty="0"/>
              <a:t>محمد مولوی – مهندس مجتبی محدث </a:t>
            </a:r>
            <a:r>
              <a:rPr lang="fa-IR" dirty="0" smtClean="0"/>
              <a:t>–نوبت </a:t>
            </a:r>
            <a:r>
              <a:rPr lang="fa-IR" dirty="0"/>
              <a:t>اول – 1384</a:t>
            </a:r>
            <a:endParaRPr lang="en-US" dirty="0"/>
          </a:p>
          <a:p>
            <a:pPr marL="0" lvl="0" indent="0" algn="justLow" rtl="1">
              <a:buNone/>
            </a:pPr>
            <a:r>
              <a:rPr lang="fa-IR" dirty="0" smtClean="0"/>
              <a:t>ارت</a:t>
            </a:r>
            <a:r>
              <a:rPr lang="fa-IR" dirty="0"/>
              <a:t>ب</a:t>
            </a:r>
            <a:r>
              <a:rPr lang="fa-IR" dirty="0" smtClean="0"/>
              <a:t>اطات </a:t>
            </a:r>
            <a:r>
              <a:rPr lang="fa-IR" dirty="0"/>
              <a:t>تار نوری </a:t>
            </a:r>
            <a:r>
              <a:rPr lang="en-US" dirty="0"/>
              <a:t>:</a:t>
            </a:r>
            <a:r>
              <a:rPr lang="fa-IR" dirty="0" smtClean="0"/>
              <a:t>گردکارزر – مترجم</a:t>
            </a:r>
            <a:r>
              <a:rPr lang="en-US" dirty="0" smtClean="0"/>
              <a:t>;</a:t>
            </a:r>
            <a:r>
              <a:rPr lang="fa-IR" dirty="0" smtClean="0"/>
              <a:t> </a:t>
            </a:r>
            <a:r>
              <a:rPr lang="fa-IR" dirty="0"/>
              <a:t>قاسم شهاب الملکی </a:t>
            </a:r>
            <a:r>
              <a:rPr lang="fa-IR" dirty="0" smtClean="0"/>
              <a:t>.– </a:t>
            </a:r>
            <a:r>
              <a:rPr lang="fa-IR" dirty="0"/>
              <a:t>چاپ اول 1375.</a:t>
            </a:r>
            <a:endParaRPr lang="en-US" dirty="0"/>
          </a:p>
          <a:p>
            <a:pPr marL="0" lvl="0" indent="0" algn="justLow" rtl="1">
              <a:buNone/>
            </a:pPr>
            <a:r>
              <a:rPr lang="fa-IR" dirty="0"/>
              <a:t>مقدمه ای بر سیستم های ارتباط تار نوری </a:t>
            </a:r>
            <a:r>
              <a:rPr lang="en-US" dirty="0"/>
              <a:t>:</a:t>
            </a:r>
            <a:r>
              <a:rPr lang="fa-IR" dirty="0" smtClean="0"/>
              <a:t>ویلیام </a:t>
            </a:r>
            <a:r>
              <a:rPr lang="fa-IR" dirty="0"/>
              <a:t>بی . جونز </a:t>
            </a:r>
            <a:r>
              <a:rPr lang="fa-IR" dirty="0" smtClean="0"/>
              <a:t>.. </a:t>
            </a:r>
            <a:r>
              <a:rPr lang="en-US" dirty="0" smtClean="0"/>
              <a:t>–</a:t>
            </a:r>
            <a:r>
              <a:rPr lang="fa-IR" dirty="0" smtClean="0"/>
              <a:t>مترجم</a:t>
            </a:r>
            <a:r>
              <a:rPr lang="en-US" dirty="0" smtClean="0"/>
              <a:t>;</a:t>
            </a:r>
            <a:r>
              <a:rPr lang="fa-IR" dirty="0" smtClean="0"/>
              <a:t> </a:t>
            </a:r>
            <a:r>
              <a:rPr lang="fa-IR" dirty="0"/>
              <a:t>قاسم شهاب </a:t>
            </a:r>
            <a:r>
              <a:rPr lang="fa-IR" dirty="0" smtClean="0"/>
              <a:t>الملکی– </a:t>
            </a:r>
            <a:r>
              <a:rPr lang="fa-IR" dirty="0"/>
              <a:t>چاپ اول 1375 .</a:t>
            </a:r>
            <a:endParaRPr lang="en-US" dirty="0"/>
          </a:p>
          <a:p>
            <a:pPr marL="0" lvl="0" indent="0" algn="justLow" rtl="1">
              <a:buNone/>
            </a:pPr>
            <a:r>
              <a:rPr lang="fa-IR" dirty="0"/>
              <a:t>. مخابرات نوری </a:t>
            </a:r>
            <a:r>
              <a:rPr lang="en-US" dirty="0" smtClean="0"/>
              <a:t>:</a:t>
            </a:r>
            <a:r>
              <a:rPr lang="fa-IR" dirty="0" smtClean="0"/>
              <a:t>سوئه </a:t>
            </a:r>
            <a:r>
              <a:rPr lang="fa-IR" dirty="0"/>
              <a:t>ماتسو ک . </a:t>
            </a:r>
            <a:r>
              <a:rPr lang="fa-IR" dirty="0" smtClean="0"/>
              <a:t>ایگا</a:t>
            </a:r>
            <a:r>
              <a:rPr lang="en-US" dirty="0" smtClean="0"/>
              <a:t>-</a:t>
            </a:r>
            <a:r>
              <a:rPr lang="fa-IR" dirty="0" smtClean="0"/>
              <a:t> </a:t>
            </a:r>
            <a:r>
              <a:rPr lang="fa-IR" dirty="0"/>
              <a:t>مترجم </a:t>
            </a:r>
            <a:r>
              <a:rPr lang="en-US" dirty="0" smtClean="0"/>
              <a:t>;</a:t>
            </a:r>
            <a:r>
              <a:rPr lang="fa-IR" dirty="0" smtClean="0"/>
              <a:t> </a:t>
            </a:r>
            <a:r>
              <a:rPr lang="fa-IR" dirty="0"/>
              <a:t>جمشید </a:t>
            </a:r>
            <a:r>
              <a:rPr lang="fa-IR" dirty="0" smtClean="0"/>
              <a:t>نیر– </a:t>
            </a:r>
            <a:r>
              <a:rPr lang="fa-IR" dirty="0"/>
              <a:t>چاپ اول  - 1366 </a:t>
            </a:r>
            <a:endParaRPr lang="en-US" dirty="0"/>
          </a:p>
          <a:p>
            <a:pPr marL="0" lvl="0" indent="0" algn="justLow" rtl="1">
              <a:buNone/>
            </a:pPr>
            <a:r>
              <a:rPr lang="fa-IR" dirty="0"/>
              <a:t>الکترونیک نوری </a:t>
            </a:r>
            <a:r>
              <a:rPr lang="en-US" dirty="0" smtClean="0"/>
              <a:t>:</a:t>
            </a:r>
            <a:r>
              <a:rPr lang="fa-IR" dirty="0" smtClean="0"/>
              <a:t>واتسون </a:t>
            </a:r>
            <a:r>
              <a:rPr lang="fa-IR" dirty="0"/>
              <a:t>– </a:t>
            </a:r>
            <a:r>
              <a:rPr lang="fa-IR" dirty="0" smtClean="0"/>
              <a:t>جان</a:t>
            </a:r>
            <a:r>
              <a:rPr lang="en-US" dirty="0" smtClean="0"/>
              <a:t>-</a:t>
            </a:r>
            <a:r>
              <a:rPr lang="fa-IR" dirty="0" smtClean="0"/>
              <a:t> مترجم</a:t>
            </a:r>
            <a:r>
              <a:rPr lang="en-US" dirty="0" smtClean="0"/>
              <a:t>;</a:t>
            </a:r>
            <a:r>
              <a:rPr lang="fa-IR" dirty="0" smtClean="0"/>
              <a:t> </a:t>
            </a:r>
            <a:r>
              <a:rPr lang="fa-IR" dirty="0"/>
              <a:t>دکتر محمودی صیفوری </a:t>
            </a:r>
            <a:r>
              <a:rPr lang="fa-IR" dirty="0" smtClean="0"/>
              <a:t>.– </a:t>
            </a:r>
            <a:r>
              <a:rPr lang="fa-IR" dirty="0"/>
              <a:t>چاپ اول ، 1387</a:t>
            </a:r>
            <a:endParaRPr lang="en-US" dirty="0"/>
          </a:p>
          <a:p>
            <a:pPr marL="0" indent="0" algn="justLow" rtl="1">
              <a:buNone/>
            </a:pPr>
            <a:r>
              <a:rPr lang="fa-IR" dirty="0"/>
              <a:t> </a:t>
            </a:r>
            <a:endParaRPr lang="en-US" dirty="0"/>
          </a:p>
          <a:p>
            <a:pPr marL="0" indent="0" algn="justLow" rtl="1">
              <a:buNone/>
            </a:pPr>
            <a:endParaRPr lang="en-US" dirty="0"/>
          </a:p>
        </p:txBody>
      </p:sp>
      <p:sp>
        <p:nvSpPr>
          <p:cNvPr id="4" name="Slide Number Placeholder 3"/>
          <p:cNvSpPr>
            <a:spLocks noGrp="1"/>
          </p:cNvSpPr>
          <p:nvPr>
            <p:ph type="sldNum" sz="quarter" idx="12"/>
          </p:nvPr>
        </p:nvSpPr>
        <p:spPr/>
        <p:txBody>
          <a:bodyPr/>
          <a:lstStyle/>
          <a:p>
            <a:fld id="{7875B7DD-5A0C-4F7D-A1B5-F1164463782B}" type="slidenum">
              <a:rPr lang="en-US" smtClean="0"/>
              <a:t>162</a:t>
            </a:fld>
            <a:endParaRPr lang="en-US"/>
          </a:p>
        </p:txBody>
      </p:sp>
      <p:sp>
        <p:nvSpPr>
          <p:cNvPr id="7" name="Footer Placeholder 6"/>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78463873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b="1" dirty="0"/>
              <a:t>سایت­ها:</a:t>
            </a:r>
            <a:endParaRPr lang="en-US" b="1" dirty="0"/>
          </a:p>
          <a:p>
            <a:pPr algn="justLow"/>
            <a:r>
              <a:rPr lang="en-US" i="1" dirty="0" smtClean="0"/>
              <a:t>WWW  </a:t>
            </a:r>
            <a:r>
              <a:rPr lang="en-US" i="1" dirty="0"/>
              <a:t>.agilent.com </a:t>
            </a:r>
            <a:endParaRPr lang="en-US" b="1" i="1" dirty="0"/>
          </a:p>
          <a:p>
            <a:pPr algn="justLow"/>
            <a:r>
              <a:rPr lang="en-US" i="1" dirty="0"/>
              <a:t>WWW  .amp.com</a:t>
            </a:r>
            <a:endParaRPr lang="en-US" b="1" i="1" dirty="0"/>
          </a:p>
          <a:p>
            <a:pPr algn="justLow"/>
            <a:r>
              <a:rPr lang="en-US" i="1" dirty="0"/>
              <a:t>WWW  .cisco.com </a:t>
            </a:r>
            <a:endParaRPr lang="en-US" b="1" i="1" dirty="0"/>
          </a:p>
          <a:p>
            <a:pPr algn="justLow"/>
            <a:r>
              <a:rPr lang="en-US" i="1" dirty="0"/>
              <a:t>WWW  .corning.com </a:t>
            </a:r>
            <a:endParaRPr lang="en-US" b="1" i="1" dirty="0"/>
          </a:p>
          <a:p>
            <a:pPr algn="justLow"/>
            <a:r>
              <a:rPr lang="en-US" i="1" dirty="0" smtClean="0"/>
              <a:t>WWW  </a:t>
            </a:r>
            <a:r>
              <a:rPr lang="en-US" i="1" dirty="0"/>
              <a:t>.epinion.com   </a:t>
            </a:r>
            <a:endParaRPr lang="en-US" b="1" i="1" dirty="0"/>
          </a:p>
          <a:p>
            <a:pPr algn="justLow"/>
            <a:r>
              <a:rPr lang="en-US" i="1" dirty="0"/>
              <a:t>WWW  .fiberopticsonline.com</a:t>
            </a:r>
            <a:endParaRPr lang="en-US" b="1" i="1" dirty="0"/>
          </a:p>
          <a:p>
            <a:pPr algn="justLow"/>
            <a:r>
              <a:rPr lang="en-US" i="1" dirty="0"/>
              <a:t>WWW  .fiber-optic.info</a:t>
            </a:r>
            <a:endParaRPr lang="en-US" b="1" i="1" dirty="0"/>
          </a:p>
          <a:p>
            <a:endParaRPr lang="en-US" dirty="0"/>
          </a:p>
        </p:txBody>
      </p:sp>
      <p:sp>
        <p:nvSpPr>
          <p:cNvPr id="4" name="Slide Number Placeholder 3"/>
          <p:cNvSpPr>
            <a:spLocks noGrp="1"/>
          </p:cNvSpPr>
          <p:nvPr>
            <p:ph type="sldNum" sz="quarter" idx="12"/>
          </p:nvPr>
        </p:nvSpPr>
        <p:spPr/>
        <p:txBody>
          <a:bodyPr/>
          <a:lstStyle/>
          <a:p>
            <a:fld id="{7875B7DD-5A0C-4F7D-A1B5-F1164463782B}" type="slidenum">
              <a:rPr lang="en-US" smtClean="0"/>
              <a:t>163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72608832"/>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823" y="763179"/>
            <a:ext cx="10515600" cy="4351338"/>
          </a:xfrm>
        </p:spPr>
        <p:txBody>
          <a:bodyPr vert="horz" lIns="91440" tIns="45720" rIns="91440" bIns="45720" rtlCol="0" anchor="ctr">
            <a:normAutofit/>
          </a:bodyPr>
          <a:lstStyle/>
          <a:p>
            <a:pPr algn="ctr" rtl="1">
              <a:spcBef>
                <a:spcPct val="0"/>
              </a:spcBef>
              <a:buNone/>
            </a:pPr>
            <a:endParaRPr lang="fa-IR" sz="4000" b="1" dirty="0">
              <a:solidFill>
                <a:srgbClr val="0070C0"/>
              </a:solidFill>
              <a:latin typeface="+mj-lt"/>
              <a:ea typeface="+mj-ea"/>
              <a:cs typeface="EntezareZohoor B4" panose="00000700000000000000" pitchFamily="2" charset="-78"/>
            </a:endParaRPr>
          </a:p>
          <a:p>
            <a:pPr algn="ctr" rtl="1">
              <a:spcBef>
                <a:spcPct val="0"/>
              </a:spcBef>
              <a:buNone/>
            </a:pPr>
            <a:r>
              <a:rPr lang="fa-IR" sz="4000" b="1" dirty="0">
                <a:solidFill>
                  <a:srgbClr val="0070C0"/>
                </a:solidFill>
                <a:latin typeface="+mj-lt"/>
                <a:ea typeface="+mj-ea"/>
                <a:cs typeface="EntezareZohoor B4" panose="00000700000000000000" pitchFamily="2" charset="-78"/>
              </a:rPr>
              <a:t>با تشکر از </a:t>
            </a:r>
            <a:r>
              <a:rPr lang="prs-AF" sz="4000" b="1" dirty="0">
                <a:solidFill>
                  <a:srgbClr val="0070C0"/>
                </a:solidFill>
                <a:latin typeface="+mj-lt"/>
                <a:ea typeface="+mj-ea"/>
                <a:cs typeface="EntezareZohoor B4" panose="00000700000000000000" pitchFamily="2" charset="-78"/>
              </a:rPr>
              <a:t>شما</a:t>
            </a:r>
            <a:endParaRPr lang="fa-IR" sz="4000" b="1" dirty="0">
              <a:solidFill>
                <a:srgbClr val="0070C0"/>
              </a:solidFill>
              <a:latin typeface="+mj-lt"/>
              <a:ea typeface="+mj-ea"/>
              <a:cs typeface="EntezareZohoor B4" panose="00000700000000000000" pitchFamily="2" charset="-78"/>
            </a:endParaRPr>
          </a:p>
          <a:p>
            <a:pPr algn="ctr" rtl="1">
              <a:spcBef>
                <a:spcPct val="0"/>
              </a:spcBef>
              <a:buNone/>
            </a:pPr>
            <a:endParaRPr lang="fa-IR" sz="4000" b="1" dirty="0">
              <a:solidFill>
                <a:srgbClr val="0070C0"/>
              </a:solidFill>
              <a:latin typeface="+mj-lt"/>
              <a:ea typeface="+mj-ea"/>
              <a:cs typeface="EntezareZohoor B4" panose="00000700000000000000" pitchFamily="2" charset="-78"/>
            </a:endParaRPr>
          </a:p>
          <a:p>
            <a:pPr algn="ctr" rtl="1">
              <a:spcBef>
                <a:spcPct val="0"/>
              </a:spcBef>
              <a:buNone/>
            </a:pPr>
            <a:r>
              <a:rPr lang="fa-IR" sz="4000" b="1" dirty="0">
                <a:solidFill>
                  <a:srgbClr val="0070C0"/>
                </a:solidFill>
                <a:latin typeface="+mj-lt"/>
                <a:ea typeface="+mj-ea"/>
                <a:cs typeface="EntezareZohoor B4" panose="00000700000000000000" pitchFamily="2" charset="-78"/>
              </a:rPr>
              <a:t>پایان</a:t>
            </a:r>
            <a:endParaRPr lang="en-US" sz="4000" b="1" dirty="0">
              <a:solidFill>
                <a:srgbClr val="0070C0"/>
              </a:solidFill>
              <a:latin typeface="+mj-lt"/>
              <a:ea typeface="+mj-ea"/>
              <a:cs typeface="EntezareZohoor B4" panose="00000700000000000000" pitchFamily="2" charset="-78"/>
            </a:endParaRPr>
          </a:p>
        </p:txBody>
      </p:sp>
      <p:sp>
        <p:nvSpPr>
          <p:cNvPr id="4" name="Slide Number Placeholder 3"/>
          <p:cNvSpPr>
            <a:spLocks noGrp="1"/>
          </p:cNvSpPr>
          <p:nvPr>
            <p:ph type="sldNum" sz="quarter" idx="12"/>
          </p:nvPr>
        </p:nvSpPr>
        <p:spPr/>
        <p:txBody>
          <a:bodyPr/>
          <a:lstStyle/>
          <a:p>
            <a:fld id="{7875B7DD-5A0C-4F7D-A1B5-F1164463782B}" type="slidenum">
              <a:rPr lang="en-US" smtClean="0"/>
              <a:t>164</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919001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(6</a:t>
            </a:r>
            <a:r>
              <a:rPr lang="fa-IR" sz="4000" b="1" dirty="0">
                <a:solidFill>
                  <a:srgbClr val="0070C0"/>
                </a:solidFill>
                <a:cs typeface="EntezareZohoor B4" panose="00000700000000000000" pitchFamily="2" charset="-78"/>
              </a:rPr>
              <a:t>امنیت:</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en-US" sz="3200" dirty="0"/>
              <a:t> </a:t>
            </a:r>
            <a:r>
              <a:rPr lang="ar-SA" sz="3200" dirty="0"/>
              <a:t>تارها درجه ای از امنیت و پنهان بودن را عرضه می کنند. چون تار ها انرژی تشعشع نمی کنند، برای یک مزاحم ، آشکار سازی سیگنال ارسالی مشکل است. برای دسترسی به سیگنال ، تار می بایستی به طور فیزیکی شکسته شود. قطع تار، یا اتصال یک تار جدید به تار ارسال کننده ، دسترسی به پرتو را ممکن می سازد. در خلال چنین اصلاحاتی روی خط ، قدرت رسیده به گیرنده افت می کند. یک گیرنده ی حساس می تواند این تضعیف را اندازه بگیرد و وجود مزاحم را خبر دهد. برای بهبود دادن موفقیت در آشکار سازی ، مزاحمت سیستم به طور مداوم باید تحت نظر باشد.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17</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679962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(7</a:t>
            </a:r>
            <a:r>
              <a:rPr lang="ar-SA" sz="4000" b="1" dirty="0">
                <a:solidFill>
                  <a:srgbClr val="0070C0"/>
                </a:solidFill>
                <a:cs typeface="EntezareZohoor B4" panose="00000700000000000000" pitchFamily="2" charset="-78"/>
              </a:rPr>
              <a:t>مصونیت </a:t>
            </a:r>
            <a:r>
              <a:rPr lang="ar-SA" sz="4000" b="1" dirty="0">
                <a:solidFill>
                  <a:srgbClr val="0070C0"/>
                </a:solidFill>
                <a:cs typeface="EntezareZohoor B4" panose="00000700000000000000" pitchFamily="2" charset="-78"/>
              </a:rPr>
              <a:t>در مقابل </a:t>
            </a:r>
            <a:r>
              <a:rPr lang="ar-SA" sz="4000" b="1" dirty="0">
                <a:solidFill>
                  <a:srgbClr val="0070C0"/>
                </a:solidFill>
                <a:cs typeface="EntezareZohoor B4" panose="00000700000000000000" pitchFamily="2" charset="-78"/>
              </a:rPr>
              <a:t>خوردگی </a:t>
            </a:r>
            <a:r>
              <a:rPr lang="ar-SA"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en-US" sz="3200" dirty="0"/>
              <a:t> </a:t>
            </a:r>
            <a:r>
              <a:rPr lang="ar-SA" sz="3200" dirty="0"/>
              <a:t>خوردگی به دلیل آب یا مواد شیمیایی ، برای شیشه ای که جایگزین مس شده است به مراتب بی اهمیت تر است. به هر حال آب نبایستی به شیشه نفوذ کند. برای کاربرد های زیر دریایی ، تارها در داخل کابل هایی قرار می گیرند که آنها را در مقابل آب محافظت می کنند.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341217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(8</a:t>
            </a:r>
            <a:r>
              <a:rPr lang="ar-SA" sz="4000" b="1" dirty="0">
                <a:solidFill>
                  <a:srgbClr val="0070C0"/>
                </a:solidFill>
                <a:cs typeface="EntezareZohoor B4" panose="00000700000000000000" pitchFamily="2" charset="-78"/>
              </a:rPr>
              <a:t>غیر </a:t>
            </a:r>
            <a:r>
              <a:rPr lang="ar-SA" sz="4000" b="1" dirty="0">
                <a:solidFill>
                  <a:srgbClr val="0070C0"/>
                </a:solidFill>
                <a:cs typeface="EntezareZohoor B4" panose="00000700000000000000" pitchFamily="2" charset="-78"/>
              </a:rPr>
              <a:t>قابل اشتعال بودن:</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en-US" sz="3200" dirty="0"/>
              <a:t> </a:t>
            </a:r>
            <a:r>
              <a:rPr lang="ar-SA" sz="3200" dirty="0"/>
              <a:t>تار های شیشه ای ، خودشان می توانند درجه حرارت های شدیدی را بدون آنکه خراب شوند ، تحمل نمایند. درجه حرارت هایی نزدیک به 800 درجه ی سانتی گراد ، اثری روی تار شیشه ای نمی گذارد. همچنین ، چون الکتریسیته از فیبر های نوری عبور نمی کند ، بنابراین امکان بروز آتش سوزی پایین است.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19</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61735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73" y="319999"/>
            <a:ext cx="10515600" cy="1325563"/>
          </a:xfrm>
        </p:spPr>
        <p:txBody>
          <a:bodyPr>
            <a:normAutofit/>
          </a:bodyPr>
          <a:lstStyle/>
          <a:p>
            <a:pPr algn="ctr" rtl="1"/>
            <a:r>
              <a:rPr lang="fa-IR" sz="4000" dirty="0" smtClean="0"/>
              <a:t>فهرست:</a:t>
            </a:r>
            <a:endParaRPr lang="en-US" sz="4000" dirty="0"/>
          </a:p>
        </p:txBody>
      </p:sp>
      <p:sp>
        <p:nvSpPr>
          <p:cNvPr id="4" name="Content Placeholder 3"/>
          <p:cNvSpPr>
            <a:spLocks noGrp="1"/>
          </p:cNvSpPr>
          <p:nvPr>
            <p:ph sz="half" idx="2"/>
          </p:nvPr>
        </p:nvSpPr>
        <p:spPr>
          <a:xfrm>
            <a:off x="754147" y="1286360"/>
            <a:ext cx="9014254" cy="5537682"/>
          </a:xfrm>
        </p:spPr>
        <p:txBody>
          <a:bodyPr>
            <a:normAutofit/>
          </a:bodyPr>
          <a:lstStyle/>
          <a:p>
            <a:pPr marL="0" indent="0">
              <a:lnSpc>
                <a:spcPct val="80000"/>
              </a:lnSpc>
              <a:buNone/>
            </a:pPr>
            <a:r>
              <a:rPr lang="fa-IR" sz="2600" dirty="0" smtClean="0"/>
              <a:t>5</a:t>
            </a:r>
            <a:r>
              <a:rPr lang="en-US" sz="2600" dirty="0" smtClean="0"/>
              <a:t>………………………………………………………………………………</a:t>
            </a:r>
          </a:p>
          <a:p>
            <a:pPr marL="0" indent="0">
              <a:lnSpc>
                <a:spcPct val="80000"/>
              </a:lnSpc>
              <a:buNone/>
            </a:pPr>
            <a:r>
              <a:rPr lang="en-US" sz="2600" dirty="0" smtClean="0"/>
              <a:t>8……..……………………………………………………………………………………………</a:t>
            </a:r>
          </a:p>
          <a:p>
            <a:pPr marL="0" indent="0">
              <a:lnSpc>
                <a:spcPct val="80000"/>
              </a:lnSpc>
              <a:buNone/>
            </a:pPr>
            <a:r>
              <a:rPr lang="en-US" sz="2600" dirty="0" smtClean="0"/>
              <a:t>10………………………………………………………………………….......... </a:t>
            </a:r>
          </a:p>
          <a:p>
            <a:pPr marL="0" indent="0">
              <a:lnSpc>
                <a:spcPct val="80000"/>
              </a:lnSpc>
              <a:buNone/>
            </a:pPr>
            <a:r>
              <a:rPr lang="en-US" sz="2600" dirty="0" smtClean="0"/>
              <a:t>11…………………………………………………………………………………….</a:t>
            </a:r>
          </a:p>
          <a:p>
            <a:pPr marL="0" indent="0">
              <a:lnSpc>
                <a:spcPct val="80000"/>
              </a:lnSpc>
              <a:buNone/>
            </a:pPr>
            <a:r>
              <a:rPr lang="en-US" sz="2600" dirty="0" smtClean="0"/>
              <a:t>25…………………………………………………………………………………....</a:t>
            </a:r>
          </a:p>
          <a:p>
            <a:pPr marL="0" indent="0">
              <a:lnSpc>
                <a:spcPct val="80000"/>
              </a:lnSpc>
              <a:buNone/>
            </a:pPr>
            <a:r>
              <a:rPr lang="en-US" sz="2600" dirty="0" smtClean="0"/>
              <a:t>27……………………………………………………………………………..</a:t>
            </a:r>
          </a:p>
          <a:p>
            <a:pPr marL="0" indent="0">
              <a:lnSpc>
                <a:spcPct val="80000"/>
              </a:lnSpc>
              <a:buNone/>
            </a:pPr>
            <a:endParaRPr lang="en-US" sz="2600" dirty="0"/>
          </a:p>
          <a:p>
            <a:pPr marL="0" indent="0">
              <a:lnSpc>
                <a:spcPct val="80000"/>
              </a:lnSpc>
              <a:buNone/>
            </a:pPr>
            <a:r>
              <a:rPr lang="en-US" sz="2600" dirty="0" smtClean="0"/>
              <a:t>31………………………………………………………………………..</a:t>
            </a:r>
          </a:p>
          <a:p>
            <a:pPr marL="0" indent="0">
              <a:lnSpc>
                <a:spcPct val="80000"/>
              </a:lnSpc>
              <a:buNone/>
            </a:pPr>
            <a:r>
              <a:rPr lang="en-US" sz="2600" dirty="0" smtClean="0"/>
              <a:t>32……………………………………………………………………………………………</a:t>
            </a:r>
          </a:p>
          <a:p>
            <a:pPr marL="0" indent="0">
              <a:lnSpc>
                <a:spcPct val="80000"/>
              </a:lnSpc>
              <a:buNone/>
            </a:pPr>
            <a:r>
              <a:rPr lang="en-US" sz="2600" dirty="0" smtClean="0"/>
              <a:t>34…………………………………………………………………………………</a:t>
            </a:r>
          </a:p>
          <a:p>
            <a:pPr marL="0" indent="0">
              <a:lnSpc>
                <a:spcPct val="80000"/>
              </a:lnSpc>
              <a:buNone/>
            </a:pPr>
            <a:r>
              <a:rPr lang="en-US" sz="2600" dirty="0" smtClean="0"/>
              <a:t>34……………………………………………………………………………..........</a:t>
            </a:r>
            <a:endParaRPr lang="fa-IR" sz="2600" dirty="0" smtClean="0"/>
          </a:p>
        </p:txBody>
      </p:sp>
      <p:sp>
        <p:nvSpPr>
          <p:cNvPr id="6" name="Content Placeholder 5"/>
          <p:cNvSpPr>
            <a:spLocks noGrp="1"/>
          </p:cNvSpPr>
          <p:nvPr>
            <p:ph sz="quarter" idx="4"/>
          </p:nvPr>
        </p:nvSpPr>
        <p:spPr>
          <a:xfrm>
            <a:off x="1596325" y="1286360"/>
            <a:ext cx="9715449" cy="5069990"/>
          </a:xfrm>
        </p:spPr>
        <p:txBody>
          <a:bodyPr>
            <a:normAutofit fontScale="92500" lnSpcReduction="10000"/>
          </a:bodyPr>
          <a:lstStyle/>
          <a:p>
            <a:pPr marL="0" indent="0" algn="r" rtl="1">
              <a:buNone/>
            </a:pPr>
            <a:r>
              <a:rPr lang="fa-IR" b="1" dirty="0" smtClean="0">
                <a:cs typeface="B Nazanin" panose="00000400000000000000" pitchFamily="2" charset="-78"/>
              </a:rPr>
              <a:t>فصل اول:آشنای با فیبر نوری</a:t>
            </a:r>
            <a:r>
              <a:rPr lang="fa-IR" dirty="0" smtClean="0">
                <a:cs typeface="B Nazanin" panose="00000400000000000000" pitchFamily="2" charset="-78"/>
              </a:rPr>
              <a:t> </a:t>
            </a:r>
          </a:p>
          <a:p>
            <a:pPr marL="0" indent="0" algn="r" rtl="1">
              <a:buNone/>
            </a:pPr>
            <a:r>
              <a:rPr lang="fa-IR" dirty="0" smtClean="0">
                <a:cs typeface="B Nazanin" panose="00000400000000000000" pitchFamily="2" charset="-78"/>
              </a:rPr>
              <a:t>1-1 تاریخچه</a:t>
            </a:r>
          </a:p>
          <a:p>
            <a:pPr marL="0" indent="0" algn="r" rtl="1">
              <a:buNone/>
            </a:pPr>
            <a:r>
              <a:rPr lang="fa-IR" dirty="0" smtClean="0">
                <a:cs typeface="B Nazanin" panose="00000400000000000000" pitchFamily="2" charset="-78"/>
              </a:rPr>
              <a:t>1-2 فیبر نوری چیست؟</a:t>
            </a:r>
          </a:p>
          <a:p>
            <a:pPr marL="0" indent="0" algn="r" rtl="1">
              <a:buNone/>
            </a:pPr>
            <a:r>
              <a:rPr lang="fa-IR" dirty="0" smtClean="0">
                <a:cs typeface="B Nazanin" panose="00000400000000000000" pitchFamily="2" charset="-78"/>
              </a:rPr>
              <a:t>1-3 مزایای فیبر نوری</a:t>
            </a:r>
          </a:p>
          <a:p>
            <a:pPr marL="0" indent="0" algn="r" rtl="1">
              <a:buNone/>
            </a:pPr>
            <a:r>
              <a:rPr lang="fa-IR" dirty="0" smtClean="0">
                <a:cs typeface="B Nazanin" panose="00000400000000000000" pitchFamily="2" charset="-78"/>
              </a:rPr>
              <a:t>1-4 معایب فیبر نوری</a:t>
            </a:r>
          </a:p>
          <a:p>
            <a:pPr marL="0" indent="0" algn="r" rtl="1">
              <a:buNone/>
            </a:pPr>
            <a:r>
              <a:rPr lang="fa-IR" dirty="0" smtClean="0">
                <a:cs typeface="B Nazanin" panose="00000400000000000000" pitchFamily="2" charset="-78"/>
              </a:rPr>
              <a:t>1-5 کاربرد های فیبر نوری</a:t>
            </a:r>
          </a:p>
          <a:p>
            <a:pPr marL="0" indent="0" algn="r" rtl="1">
              <a:buNone/>
            </a:pPr>
            <a:endParaRPr lang="fa-IR" dirty="0">
              <a:cs typeface="B Nazanin" panose="00000400000000000000" pitchFamily="2" charset="-78"/>
            </a:endParaRPr>
          </a:p>
          <a:p>
            <a:pPr marL="0" indent="0" algn="r" rtl="1">
              <a:buNone/>
            </a:pPr>
            <a:r>
              <a:rPr lang="fa-IR" b="1" dirty="0" smtClean="0">
                <a:cs typeface="B Nazanin" panose="00000400000000000000" pitchFamily="2" charset="-78"/>
              </a:rPr>
              <a:t>فصل دوم:فیزیک فیبر های نوری </a:t>
            </a:r>
          </a:p>
          <a:p>
            <a:pPr marL="0" indent="0" algn="r" rtl="1">
              <a:buNone/>
            </a:pPr>
            <a:r>
              <a:rPr lang="fa-IR" dirty="0" smtClean="0">
                <a:cs typeface="B Nazanin" panose="00000400000000000000" pitchFamily="2" charset="-78"/>
              </a:rPr>
              <a:t>2-1 نور چیست؟</a:t>
            </a:r>
          </a:p>
          <a:p>
            <a:pPr marL="0" indent="0" algn="r" rtl="1">
              <a:buNone/>
            </a:pPr>
            <a:r>
              <a:rPr lang="fa-IR" dirty="0" smtClean="0">
                <a:cs typeface="B Nazanin" panose="00000400000000000000" pitchFamily="2" charset="-78"/>
              </a:rPr>
              <a:t>2-2 تعاریف و قوانین نور</a:t>
            </a:r>
          </a:p>
          <a:p>
            <a:pPr marL="0" indent="0" algn="r" rtl="1">
              <a:buNone/>
            </a:pPr>
            <a:r>
              <a:rPr lang="fa-IR" dirty="0" smtClean="0">
                <a:cs typeface="B Nazanin" panose="00000400000000000000" pitchFamily="2" charset="-78"/>
              </a:rPr>
              <a:t>2-2-1ضریب شکست</a:t>
            </a:r>
          </a:p>
        </p:txBody>
      </p:sp>
      <p:sp>
        <p:nvSpPr>
          <p:cNvPr id="7" name="Slide Number Placeholder 6"/>
          <p:cNvSpPr>
            <a:spLocks noGrp="1"/>
          </p:cNvSpPr>
          <p:nvPr>
            <p:ph type="sldNum" sz="quarter" idx="12"/>
          </p:nvPr>
        </p:nvSpPr>
        <p:spPr/>
        <p:txBody>
          <a:bodyPr/>
          <a:lstStyle/>
          <a:p>
            <a:fld id="{7875B7DD-5A0C-4F7D-A1B5-F1164463782B}" type="slidenum">
              <a:rPr lang="en-US" smtClean="0"/>
              <a:t>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24231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(9</a:t>
            </a:r>
            <a:r>
              <a:rPr lang="ar-SA" sz="4000" b="1" dirty="0">
                <a:solidFill>
                  <a:srgbClr val="0070C0"/>
                </a:solidFill>
                <a:cs typeface="EntezareZohoor B4" panose="00000700000000000000" pitchFamily="2" charset="-78"/>
              </a:rPr>
              <a:t>وزن </a:t>
            </a:r>
            <a:r>
              <a:rPr lang="ar-SA" sz="4000" b="1" dirty="0">
                <a:solidFill>
                  <a:srgbClr val="0070C0"/>
                </a:solidFill>
                <a:cs typeface="EntezareZohoor B4" panose="00000700000000000000" pitchFamily="2" charset="-78"/>
              </a:rPr>
              <a:t>کم و قطر کوچک</a:t>
            </a:r>
            <a:r>
              <a:rPr lang="ar-SA"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ar-SA" sz="3200" dirty="0" smtClean="0"/>
              <a:t>مزیت </a:t>
            </a:r>
            <a:r>
              <a:rPr lang="ar-SA" sz="3200" dirty="0"/>
              <a:t>دیگر فیبر های نوری ، کوچک بودن قطر آنهاست که باعث میشود فضای کمتری اشغال کنند. این ویژگی در هواپیما ها و سفینه های فضایی اهمییت بسزایی دارد. فیبر های نوری با توجه به قطر کم دارای وزن بسیار کمی نیز می باشند که این دو مسئله باعث میگردد طول بسیار زیادی از فیبر ها روی یک قرقره بسته شده و به سادگی حمل شوند. یک مقایسه بین فیبر نوری و کابل مسی نشان می دهد که 40 کیلومتر فیبر نوری دارای وزنی حدود 1 کیلوگرم است. در صورتی که 5/1 کیلومتر سیم مسی با قطر 32% میلی متر دارای وزن 1 کیلو گرم می باشد.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20</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01021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(10</a:t>
            </a:r>
            <a:r>
              <a:rPr lang="ar-SA" sz="4000" b="1" dirty="0">
                <a:solidFill>
                  <a:srgbClr val="0070C0"/>
                </a:solidFill>
                <a:cs typeface="EntezareZohoor B4" panose="00000700000000000000" pitchFamily="2" charset="-78"/>
              </a:rPr>
              <a:t>اتلاف </a:t>
            </a:r>
            <a:r>
              <a:rPr lang="ar-SA" sz="4000" b="1" dirty="0">
                <a:solidFill>
                  <a:srgbClr val="0070C0"/>
                </a:solidFill>
                <a:cs typeface="EntezareZohoor B4" panose="00000700000000000000" pitchFamily="2" charset="-78"/>
              </a:rPr>
              <a:t>پایین:</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en-US" sz="3200" dirty="0"/>
              <a:t> </a:t>
            </a:r>
            <a:r>
              <a:rPr lang="ar-SA" sz="3200" dirty="0"/>
              <a:t>اتلاف در فیبر های نوری نسبت به کابل های مسی بسیار کم بوده و به همین دلیل ، در هر 30 تا 120 کیلو متر به تکرار کننده نییاز داریم ، در حالی که در سیم های مسی در هر 5 کیلو متر یک تکرار کننده استفاده می شود. اتلاف فیبر هایی که هم اکنون به طور معمول مورد استفاده قرار می گیرند ، در حدود </a:t>
            </a:r>
            <a:r>
              <a:rPr lang="en-US" sz="3200" dirty="0"/>
              <a:t>0/2  </a:t>
            </a:r>
            <a:r>
              <a:rPr lang="en-US" sz="3200" dirty="0" err="1"/>
              <a:t>Db</a:t>
            </a:r>
            <a:r>
              <a:rPr lang="en-US" sz="3200" dirty="0"/>
              <a:t>/km </a:t>
            </a:r>
            <a:r>
              <a:rPr lang="ar-SA" sz="3200" dirty="0"/>
              <a:t> می باشد. این میزان اتلاف در طول موج های مختلف متفاوت بوده و به چندین عامل بستگی دارد.</a:t>
            </a:r>
            <a:endParaRPr lang="en-US" sz="3200" dirty="0"/>
          </a:p>
          <a:p>
            <a:pPr marL="0" indent="0" algn="justLow" rtl="1">
              <a:buNone/>
            </a:pPr>
            <a:r>
              <a:rPr lang="ar-SA" sz="3200" dirty="0"/>
              <a:t>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21</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891965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(11</a:t>
            </a:r>
            <a:r>
              <a:rPr lang="ar-SA" sz="4000" b="1" dirty="0">
                <a:solidFill>
                  <a:srgbClr val="0070C0"/>
                </a:solidFill>
                <a:cs typeface="EntezareZohoor B4" panose="00000700000000000000" pitchFamily="2" charset="-78"/>
              </a:rPr>
              <a:t>نصب </a:t>
            </a:r>
            <a:r>
              <a:rPr lang="ar-SA" sz="4000" b="1" dirty="0">
                <a:solidFill>
                  <a:srgbClr val="0070C0"/>
                </a:solidFill>
                <a:cs typeface="EntezareZohoor B4" panose="00000700000000000000" pitchFamily="2" charset="-78"/>
              </a:rPr>
              <a:t>و نگهداری آسان تر:</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ar-SA" sz="3200" dirty="0"/>
              <a:t>با توجه به طول زیاد (چندین کیلومتر) وتضعیف کم در سیستم های فیبر نوری ، فاصله ی تکرار کننده ها در این سیستم ها نسبت به سیستم های کابل مسی بیشتر است. در نتیجه تعمیرات این کابل ها ساده تر و با هزینه ی کمتری انجام می گیرد و از آنجایی که تعداد مفصل ها نسبت به کابل های مسی کمتر است و هر مفصل مقدار کمی اتلاف در سیستم ایجاد می کند ، در نتیجه خرابی کمتر بوده و نصب و نگهداری آسان تر می باشد.</a:t>
            </a:r>
            <a:endParaRPr lang="en-US" sz="3200" dirty="0"/>
          </a:p>
          <a:p>
            <a:pPr marL="0" indent="0" algn="justLow" rtl="1">
              <a:buNone/>
            </a:pPr>
            <a:endParaRPr lang="en-US" sz="3200" dirty="0"/>
          </a:p>
          <a:p>
            <a:pPr algn="justLow"/>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22</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640473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(12</a:t>
            </a:r>
            <a:r>
              <a:rPr lang="ar-SA" sz="4000" b="1" dirty="0">
                <a:solidFill>
                  <a:srgbClr val="0070C0"/>
                </a:solidFill>
                <a:cs typeface="EntezareZohoor B4" panose="00000700000000000000" pitchFamily="2" charset="-78"/>
              </a:rPr>
              <a:t>فرستنده </a:t>
            </a:r>
            <a:r>
              <a:rPr lang="ar-SA" sz="4000" b="1" dirty="0">
                <a:solidFill>
                  <a:srgbClr val="0070C0"/>
                </a:solidFill>
                <a:cs typeface="EntezareZohoor B4" panose="00000700000000000000" pitchFamily="2" charset="-78"/>
              </a:rPr>
              <a:t>هایی با قیمت کمتر:</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ar-SA" sz="3200" dirty="0"/>
              <a:t>سیگنال در فیبر های نوری کمتر دچار اتلاف می شوند بنا بر این فرستنده هایی با قدرت کمتر می توانند به جای فرستنده های الکتریکی با ولتاژ بالا که برای سیم های مسی استفاده می شوند ، به کار روند و این باعث صرفه جویی در قیمت میگردد.</a:t>
            </a:r>
            <a:endParaRPr lang="en-US" sz="3200" dirty="0"/>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23</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11247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en-US" sz="4000" b="1" dirty="0">
                <a:solidFill>
                  <a:srgbClr val="0070C0"/>
                </a:solidFill>
                <a:cs typeface="EntezareZohoor B4" panose="00000700000000000000" pitchFamily="2" charset="-78"/>
              </a:rPr>
              <a:t>(13</a:t>
            </a:r>
            <a:r>
              <a:rPr lang="ar-SA" sz="4000" b="1" dirty="0">
                <a:solidFill>
                  <a:srgbClr val="0070C0"/>
                </a:solidFill>
                <a:cs typeface="EntezareZohoor B4" panose="00000700000000000000" pitchFamily="2" charset="-78"/>
              </a:rPr>
              <a:t>انعطاف </a:t>
            </a:r>
            <a:r>
              <a:rPr lang="ar-SA" sz="4000" b="1" dirty="0">
                <a:solidFill>
                  <a:srgbClr val="0070C0"/>
                </a:solidFill>
                <a:cs typeface="EntezareZohoor B4" panose="00000700000000000000" pitchFamily="2" charset="-78"/>
              </a:rPr>
              <a:t>پذیری:</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ar-SA" sz="3200" dirty="0"/>
              <a:t>تارها و کابل های نوری نشان داده اند که به طور تعجب آوری محکم و انعطاف پذیر هستند. بعضی تار ها آنقدر نرم هستند که وقتی به دور منحنی با شعاع فقط چند سانتی متر پیچیده شوند ، قطع نمی شوند. تار ها غالبأ در موقع نگهداری و حمل به دور قرقره هایی که چنین شعاع انحنای کوچکی دارند ، محکم پیچیده می شوند. قابلیت انعطاف تار ها در مواردی از نصب که در طول مسیر انتقال پیچ های زیادی وجود دارد ، جالب توجه است. برای خمش های با شعاع انحنای زیاد ، تار ها ، نور را با تضعیف قابل </a:t>
            </a:r>
            <a:r>
              <a:rPr lang="fa-IR" sz="3200" dirty="0" smtClean="0"/>
              <a:t>چشم پوشی</a:t>
            </a:r>
            <a:r>
              <a:rPr lang="ar-SA" sz="3200" dirty="0" smtClean="0"/>
              <a:t> </a:t>
            </a:r>
            <a:r>
              <a:rPr lang="ar-SA" sz="3200" dirty="0"/>
              <a:t>هدایت </a:t>
            </a:r>
            <a:r>
              <a:rPr lang="ar-SA" sz="3200" dirty="0" smtClean="0"/>
              <a:t>میکنند</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24</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5765776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1-4 معایب فیبر نوری:</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514350" indent="-514350" algn="justLow" rtl="1">
              <a:buFont typeface="+mj-lt"/>
              <a:buAutoNum type="arabicPeriod"/>
            </a:pPr>
            <a:r>
              <a:rPr lang="fa-IR" sz="3200" dirty="0"/>
              <a:t> این نوع رسانه برای شبکه‌های معمولی و کوچک بسیار پر هزینه است.</a:t>
            </a:r>
          </a:p>
          <a:p>
            <a:pPr marL="514350" indent="-514350" algn="justLow" rtl="1">
              <a:buFont typeface="+mj-lt"/>
              <a:buAutoNum type="arabicPeriod"/>
            </a:pPr>
            <a:r>
              <a:rPr lang="fa-IR" sz="3200" dirty="0"/>
              <a:t> نصب فیبر‌های نوری کاری دشوار است.</a:t>
            </a:r>
          </a:p>
          <a:p>
            <a:pPr marL="514350" indent="-514350" algn="justLow" rtl="1">
              <a:buFont typeface="+mj-lt"/>
              <a:buAutoNum type="arabicPeriod"/>
            </a:pPr>
            <a:r>
              <a:rPr lang="fa-IR" sz="3200" dirty="0"/>
              <a:t> برای نصب فیبرهای نوری و تجهیزات آن به افراد متخصص نیاز است. اما در نصب سیم‌های مسی تقریبا اکثر افرادی که آشنایی کمی در این زمینه دارند می‌توانند آنها را نصب کنند.</a:t>
            </a:r>
          </a:p>
          <a:p>
            <a:pPr marL="514350" lvl="0" indent="-514350" algn="justLow" rtl="1">
              <a:buFont typeface="+mj-lt"/>
              <a:buAutoNum type="arabicPeriod"/>
            </a:pPr>
            <a:r>
              <a:rPr lang="fa-IR" sz="3200" dirty="0"/>
              <a:t> برای نصب فیبر‌های نوری دقت بسیار زیادی مورد نیاز است. حتی برای </a:t>
            </a:r>
            <a:r>
              <a:rPr lang="fa-IR" sz="3200" dirty="0" smtClean="0"/>
              <a:t>        قطع </a:t>
            </a:r>
            <a:r>
              <a:rPr lang="fa-IR" sz="3200" dirty="0"/>
              <a:t>کردن آن. زیرا در این صورت زاویه شکست نور تغییر می کند و روند انتقال داده ها دچار اختلال می شود</a:t>
            </a:r>
            <a:r>
              <a:rPr lang="fa-IR" sz="3200" dirty="0" smtClean="0"/>
              <a:t>.</a:t>
            </a:r>
          </a:p>
          <a:p>
            <a:pPr marL="0" indent="0" algn="justLow" rtl="1">
              <a:buNone/>
            </a:pPr>
            <a:endParaRPr lang="fa-IR" sz="3200" dirty="0"/>
          </a:p>
          <a:p>
            <a:pPr marL="514350" indent="-514350" algn="justLow" rtl="1">
              <a:buFont typeface="+mj-lt"/>
              <a:buAutoNum type="arabicPeriod"/>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25</a:t>
            </a:fld>
            <a:endParaRPr lang="en-US" dirty="0"/>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03090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lgn="justLow" rtl="1">
              <a:buFont typeface="+mj-lt"/>
              <a:buAutoNum type="arabicPeriod" startAt="5"/>
            </a:pPr>
            <a:r>
              <a:rPr lang="fa-IR" sz="3200" dirty="0" smtClean="0"/>
              <a:t>غیر هادی بودن: فیبر توان الکتریکی را نمیتواند از خود عبور دهد گر چه این ویژگی را از خاصیت های فیبر نوری خواندیم اما در جای که گیرنده ی انتهای کابل باید تغذیه شود نیاز به توان الکتریکی است که به ناچار کابل های هادیه جداگانه ای باید در انتهای خط اصلی کشیده شود.</a:t>
            </a:r>
          </a:p>
          <a:p>
            <a:pPr marL="514350" indent="-514350" algn="justLow" rtl="1">
              <a:buFont typeface="+mj-lt"/>
              <a:buAutoNum type="arabicPeriod" startAt="5"/>
            </a:pPr>
            <a:r>
              <a:rPr lang="fa-IR" sz="3200" dirty="0" smtClean="0"/>
              <a:t>یکی از اصلی‌ترین اشکالات فیبر‌های نوری شکننده بودن فیبر داخل کابل است. در صورت خم کردن بیش از اندازه سیم، فیبر مورد نظر شکسته و دیگر آن کابل به در‌د نمی خورد. در صورتی که سیم‌های مسی را هر چقدر که دوست دارید می‌توانید تا کنید.</a:t>
            </a:r>
          </a:p>
          <a:p>
            <a:pPr marL="0" indent="0" algn="justLow" rtl="1">
              <a:buNone/>
            </a:pPr>
            <a:endParaRPr lang="fa-IR" sz="3200" dirty="0" smtClean="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26</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902800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1-5 کاربردهای فیبر نوری:</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838200" y="1690688"/>
            <a:ext cx="10515600" cy="4486275"/>
          </a:xfrm>
        </p:spPr>
        <p:txBody>
          <a:bodyPr>
            <a:noAutofit/>
          </a:bodyPr>
          <a:lstStyle/>
          <a:p>
            <a:pPr algn="justLow" rtl="1"/>
            <a:r>
              <a:rPr lang="fa-IR" sz="3200" b="1" dirty="0" smtClean="0"/>
              <a:t>کاربرد </a:t>
            </a:r>
            <a:r>
              <a:rPr lang="fa-IR" sz="3200" b="1" dirty="0"/>
              <a:t>در مخابرات:</a:t>
            </a:r>
            <a:r>
              <a:rPr lang="fa-IR" sz="3200" dirty="0"/>
              <a:t> یکی از مرسوم ترین کاربردهای فیبر نوری انتقال اطلاعات توسط نور لیزر است.</a:t>
            </a:r>
          </a:p>
          <a:p>
            <a:pPr algn="justLow" rtl="1"/>
            <a:r>
              <a:rPr lang="fa-IR" sz="3200" b="1" dirty="0"/>
              <a:t>کاربرد در حسگرها:</a:t>
            </a:r>
            <a:r>
              <a:rPr lang="fa-IR" sz="3200" dirty="0"/>
              <a:t> استفاده از حسگرهای فیبر نوری برای اندازه ‌گیری کمیت‌های فیزیکی مانند جریان الکتریکی، میدان مغناطیسی، فشار، حرارت، جابجایی، آلودگی آب‌های دریا، سطح مایعات، تشعشعات پرتوهای گاما و ایکس در سال‌های اخیر شروع شده‌است. در این نوع حسگرها، از فیبر نوری به عنوان عنصر اصلی حسگر بهره‌ گیری می‌شود بدین ترتیب که ویژگی‌های فیبر تحت میدان کمیت مورد اندازه ‌گیری تغییر یافته و با اندازه شدت کمیت تأثیر پذیر می‌شود</a:t>
            </a:r>
            <a:r>
              <a:rPr lang="fa-IR" sz="3200" dirty="0" smtClean="0"/>
              <a:t>.</a:t>
            </a: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27</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454559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Low" rtl="1"/>
            <a:r>
              <a:rPr lang="fa-IR" sz="3200" b="1" dirty="0" smtClean="0"/>
              <a:t>کاربردهای نظامی:</a:t>
            </a:r>
            <a:r>
              <a:rPr lang="fa-IR" sz="3200" dirty="0" smtClean="0"/>
              <a:t> فیبر نوری کاربردهای بی‌شماری در صنایع دفاع دارد که از آن جمله می‌توان برقراری ارتباط و کنترل با آنتن رادار، کنترل و هدایت موشک‌ها، ارتباط زیردریاییها (هیدروفون) را نام برد.</a:t>
            </a:r>
          </a:p>
          <a:p>
            <a:pPr algn="justLow" rtl="1"/>
            <a:r>
              <a:rPr lang="fa-IR" sz="3200" b="1" dirty="0" smtClean="0"/>
              <a:t>کاربردهای پزشکی:</a:t>
            </a:r>
            <a:r>
              <a:rPr lang="fa-IR" sz="3200" dirty="0" smtClean="0"/>
              <a:t> فیبرنوری در تشخیص بیماری‌ها و آزمایشهای گوناگون در پزشکی کاربرد فراوان دارد که از آن جمله می‌توان دُزیمتری غدد سرطانی، شناسایی نارسایی‌های داخلی بدن، جراحی لیزری، استفاده در دندانپزشکی و اندازه ‌گیری مایعات و خون نام برد. همچنین تارهای نوری در دستگاه‌هایی به نام </a:t>
            </a:r>
            <a:r>
              <a:rPr lang="fa-IR" sz="3200" b="1" dirty="0" smtClean="0"/>
              <a:t>درون بین</a:t>
            </a:r>
            <a:r>
              <a:rPr lang="fa-IR" sz="3200" dirty="0" smtClean="0"/>
              <a:t> یا </a:t>
            </a:r>
            <a:r>
              <a:rPr lang="fa-IR" sz="3200" b="1" dirty="0" smtClean="0"/>
              <a:t>آندوسکوپ</a:t>
            </a:r>
            <a:r>
              <a:rPr lang="fa-IR" sz="3200" dirty="0" smtClean="0"/>
              <a:t> استفاده می‌شود تا به درون نای، مری، روده و مثانه فرستاده شود و درون بدن انسان به طور مستقیم قابل مشاهده باشد.</a:t>
            </a:r>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7499639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486275"/>
          </a:xfrm>
        </p:spPr>
        <p:txBody>
          <a:bodyPr>
            <a:noAutofit/>
          </a:bodyPr>
          <a:lstStyle/>
          <a:p>
            <a:pPr marL="0" indent="0" algn="justLow" rtl="1">
              <a:buNone/>
            </a:pPr>
            <a:r>
              <a:rPr lang="fa-IR" sz="3200" b="1" dirty="0" smtClean="0"/>
              <a:t>کاربرد فیبرنوری در روشنایی:</a:t>
            </a:r>
            <a:r>
              <a:rPr lang="fa-IR" sz="3200" dirty="0" smtClean="0"/>
              <a:t> از جمله کاربردهای فیبر نوری که در چند سال اخیر توسعه و رشد فراوانی پیدا کرده‌است کاربرد آن در سیستم‌های روشنایی است. در این فناوری نور از منبع نوری که می‌تواند نور مصنوعی و یا نور طبیعی (نور خورشید) باشد وارد فیبر نوری شده و از این طریق به محل مصرف منتقل می‌شود. به این ترتیب نور به هر نقطه‌ای که در جهت تابش مستقیم آن نمی‌باشد منتقل می‌شود. امتیاز این نور که موجبات رشد سریع به کارگیری و توجه زیاد به این فناوری شده‌است این است که فاقد الکتریسیته گرما و تشعشعات خطرناک ماورای بنفش بوده (نور خالص و بی خطر) و دیگر اینکه با این فناوری می‌شود نور روز (بدون گرما و اشعه‌های ماورائ بنفش) را هم به داخل ساختمانها و نقاط غیر قابل دسترسی به نور خورشید منتقل کرد.</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284498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449451"/>
            <a:ext cx="8428198" cy="5740212"/>
          </a:xfrm>
        </p:spPr>
        <p:txBody>
          <a:bodyPr>
            <a:noAutofit/>
          </a:bodyPr>
          <a:lstStyle/>
          <a:p>
            <a:pPr marL="0" indent="0">
              <a:lnSpc>
                <a:spcPct val="80000"/>
              </a:lnSpc>
              <a:buNone/>
            </a:pPr>
            <a:r>
              <a:rPr lang="en-US" sz="2600" dirty="0" smtClean="0"/>
              <a:t>37…………………………………………………………………………….</a:t>
            </a:r>
          </a:p>
          <a:p>
            <a:pPr marL="0" indent="0">
              <a:lnSpc>
                <a:spcPct val="80000"/>
              </a:lnSpc>
              <a:buNone/>
            </a:pPr>
            <a:r>
              <a:rPr lang="en-US" sz="2600" dirty="0" smtClean="0"/>
              <a:t>39………………………………………………………………………………………….</a:t>
            </a:r>
          </a:p>
          <a:p>
            <a:pPr marL="0" indent="0">
              <a:lnSpc>
                <a:spcPct val="80000"/>
              </a:lnSpc>
              <a:buNone/>
            </a:pPr>
            <a:r>
              <a:rPr lang="en-US" sz="2600" dirty="0" smtClean="0"/>
              <a:t>41……………………………………….………</a:t>
            </a:r>
          </a:p>
          <a:p>
            <a:pPr marL="0" indent="0">
              <a:lnSpc>
                <a:spcPct val="80000"/>
              </a:lnSpc>
              <a:buNone/>
            </a:pPr>
            <a:r>
              <a:rPr lang="en-US" sz="2600" dirty="0" smtClean="0"/>
              <a:t>43…………………………………………………………………..……….</a:t>
            </a:r>
          </a:p>
          <a:p>
            <a:pPr marL="0" indent="0">
              <a:lnSpc>
                <a:spcPct val="80000"/>
              </a:lnSpc>
              <a:buNone/>
            </a:pPr>
            <a:r>
              <a:rPr lang="en-US" sz="2600" dirty="0" smtClean="0"/>
              <a:t>45…………………………………………………………………………….………..</a:t>
            </a:r>
          </a:p>
          <a:p>
            <a:pPr marL="0" indent="0">
              <a:lnSpc>
                <a:spcPct val="80000"/>
              </a:lnSpc>
              <a:buNone/>
            </a:pPr>
            <a:endParaRPr lang="en-US" sz="2600" dirty="0" smtClean="0"/>
          </a:p>
          <a:p>
            <a:pPr marL="0" indent="0">
              <a:lnSpc>
                <a:spcPct val="80000"/>
              </a:lnSpc>
              <a:buNone/>
            </a:pPr>
            <a:r>
              <a:rPr lang="en-US" sz="2600" dirty="0" smtClean="0"/>
              <a:t>47…………………………………………………………………....…….</a:t>
            </a:r>
          </a:p>
          <a:p>
            <a:pPr marL="0" indent="0">
              <a:lnSpc>
                <a:spcPct val="80000"/>
              </a:lnSpc>
              <a:buNone/>
            </a:pPr>
            <a:r>
              <a:rPr lang="en-US" sz="2600" dirty="0" smtClean="0"/>
              <a:t>48…………………………………………………………………….…………….</a:t>
            </a:r>
          </a:p>
          <a:p>
            <a:pPr marL="0" indent="0">
              <a:lnSpc>
                <a:spcPct val="80000"/>
              </a:lnSpc>
              <a:buNone/>
            </a:pPr>
            <a:r>
              <a:rPr lang="en-US" sz="2600" dirty="0" smtClean="0"/>
              <a:t>51…………………………………………………………………...…..</a:t>
            </a:r>
          </a:p>
          <a:p>
            <a:pPr marL="0" indent="0">
              <a:lnSpc>
                <a:spcPct val="80000"/>
              </a:lnSpc>
              <a:buNone/>
            </a:pPr>
            <a:r>
              <a:rPr lang="en-US" sz="2600" dirty="0" smtClean="0"/>
              <a:t>52………………..………………………………………………………………….…</a:t>
            </a:r>
          </a:p>
          <a:p>
            <a:pPr marL="0" indent="0">
              <a:lnSpc>
                <a:spcPct val="80000"/>
              </a:lnSpc>
              <a:buNone/>
            </a:pPr>
            <a:r>
              <a:rPr lang="en-US" sz="2600" dirty="0" smtClean="0"/>
              <a:t>54…………………………………………...….</a:t>
            </a:r>
          </a:p>
          <a:p>
            <a:pPr marL="0" indent="0">
              <a:lnSpc>
                <a:spcPct val="80000"/>
              </a:lnSpc>
              <a:buNone/>
            </a:pPr>
            <a:r>
              <a:rPr lang="en-US" sz="2600" dirty="0" smtClean="0"/>
              <a:t>60………………….………...………………………………….</a:t>
            </a:r>
            <a:endParaRPr lang="en-US" sz="2600" dirty="0"/>
          </a:p>
          <a:p>
            <a:pPr marL="0" indent="0">
              <a:lnSpc>
                <a:spcPct val="80000"/>
              </a:lnSpc>
              <a:buNone/>
            </a:pPr>
            <a:r>
              <a:rPr lang="en-US" sz="2600" dirty="0" smtClean="0"/>
              <a:t>63……..…………………………………………….…….</a:t>
            </a:r>
          </a:p>
        </p:txBody>
      </p:sp>
      <p:sp>
        <p:nvSpPr>
          <p:cNvPr id="6" name="Content Placeholder 5"/>
          <p:cNvSpPr>
            <a:spLocks noGrp="1"/>
          </p:cNvSpPr>
          <p:nvPr>
            <p:ph sz="quarter" idx="4"/>
          </p:nvPr>
        </p:nvSpPr>
        <p:spPr>
          <a:xfrm>
            <a:off x="4122549" y="449451"/>
            <a:ext cx="7232839" cy="5740212"/>
          </a:xfrm>
        </p:spPr>
        <p:txBody>
          <a:bodyPr>
            <a:normAutofit lnSpcReduction="10000"/>
          </a:bodyPr>
          <a:lstStyle/>
          <a:p>
            <a:pPr marL="0" indent="0" algn="r" rtl="1">
              <a:buNone/>
            </a:pPr>
            <a:r>
              <a:rPr lang="fa-IR" sz="2600" dirty="0" smtClean="0">
                <a:cs typeface="B Nazanin" panose="00000400000000000000" pitchFamily="2" charset="-78"/>
              </a:rPr>
              <a:t>2-2-2تابش،انعکاس و انکسار</a:t>
            </a:r>
          </a:p>
          <a:p>
            <a:pPr marL="0" indent="0" algn="r" rtl="1">
              <a:buNone/>
            </a:pPr>
            <a:r>
              <a:rPr lang="fa-IR" sz="2600" dirty="0" smtClean="0">
                <a:cs typeface="B Nazanin" panose="00000400000000000000" pitchFamily="2" charset="-78"/>
              </a:rPr>
              <a:t>2-2-3قوانین اسنل</a:t>
            </a:r>
          </a:p>
          <a:p>
            <a:pPr marL="0" indent="0" algn="r" rtl="1">
              <a:buNone/>
            </a:pPr>
            <a:r>
              <a:rPr lang="fa-IR" sz="2600" dirty="0" smtClean="0">
                <a:cs typeface="B Nazanin" panose="00000400000000000000" pitchFamily="2" charset="-78"/>
              </a:rPr>
              <a:t>2-3 حالت های مختلف تابش نور در دو محیط مختلف</a:t>
            </a:r>
          </a:p>
          <a:p>
            <a:pPr marL="0" indent="0" algn="r" rtl="1">
              <a:buNone/>
            </a:pPr>
            <a:r>
              <a:rPr lang="fa-IR" sz="2600" dirty="0" smtClean="0">
                <a:cs typeface="B Nazanin" panose="00000400000000000000" pitchFamily="2" charset="-78"/>
              </a:rPr>
              <a:t>2-4 انتقال نور در فیبر نوری</a:t>
            </a:r>
          </a:p>
          <a:p>
            <a:pPr marL="0" indent="0" algn="r" rtl="1">
              <a:buNone/>
            </a:pPr>
            <a:r>
              <a:rPr lang="fa-IR" sz="2600" dirty="0" smtClean="0">
                <a:cs typeface="B Nazanin" panose="00000400000000000000" pitchFamily="2" charset="-78"/>
              </a:rPr>
              <a:t>2-5 زاویه ی پزیرش</a:t>
            </a:r>
          </a:p>
          <a:p>
            <a:pPr marL="0" indent="0" algn="r" rtl="1">
              <a:buNone/>
            </a:pPr>
            <a:endParaRPr lang="fa-IR" sz="2600" dirty="0">
              <a:cs typeface="B Nazanin" panose="00000400000000000000" pitchFamily="2" charset="-78"/>
            </a:endParaRPr>
          </a:p>
          <a:p>
            <a:pPr marL="0" indent="0" algn="r" rtl="1">
              <a:buNone/>
            </a:pPr>
            <a:r>
              <a:rPr lang="fa-IR" sz="2600" b="1" dirty="0" smtClean="0">
                <a:cs typeface="B Nazanin" panose="00000400000000000000" pitchFamily="2" charset="-78"/>
              </a:rPr>
              <a:t>فصل سوم:ساختمان فیبر نوری</a:t>
            </a:r>
          </a:p>
          <a:p>
            <a:pPr marL="0" indent="0" algn="r" rtl="1">
              <a:buNone/>
            </a:pPr>
            <a:r>
              <a:rPr lang="fa-IR" sz="2600" dirty="0" smtClean="0">
                <a:cs typeface="B Nazanin" panose="00000400000000000000" pitchFamily="2" charset="-78"/>
              </a:rPr>
              <a:t>3-1 ساختمان فیبر نوری</a:t>
            </a:r>
          </a:p>
          <a:p>
            <a:pPr marL="0" indent="0" algn="r" rtl="1">
              <a:buNone/>
            </a:pPr>
            <a:r>
              <a:rPr lang="fa-IR" sz="2600" dirty="0" smtClean="0">
                <a:cs typeface="B Nazanin" panose="00000400000000000000" pitchFamily="2" charset="-78"/>
              </a:rPr>
              <a:t>3-2 خصوصیات سلیکای گداخته</a:t>
            </a:r>
          </a:p>
          <a:p>
            <a:pPr marL="0" indent="0" algn="r" rtl="1">
              <a:buNone/>
            </a:pPr>
            <a:r>
              <a:rPr lang="fa-IR" sz="2600" dirty="0" smtClean="0">
                <a:cs typeface="B Nazanin" panose="00000400000000000000" pitchFamily="2" charset="-78"/>
              </a:rPr>
              <a:t>3-3 انواع فیبر نوری</a:t>
            </a:r>
          </a:p>
          <a:p>
            <a:pPr marL="0" indent="0" algn="r" rtl="1">
              <a:buNone/>
            </a:pPr>
            <a:r>
              <a:rPr lang="fa-IR" sz="2600" dirty="0" smtClean="0">
                <a:cs typeface="B Nazanin" panose="00000400000000000000" pitchFamily="2" charset="-78"/>
              </a:rPr>
              <a:t>3-3-1انواع فیبر نوری از نظر اشعه ی گذرنده از آن</a:t>
            </a:r>
          </a:p>
          <a:p>
            <a:pPr marL="0" indent="0" algn="r" rtl="1">
              <a:buNone/>
            </a:pPr>
            <a:r>
              <a:rPr lang="fa-IR" sz="2600" dirty="0" smtClean="0">
                <a:cs typeface="B Nazanin" panose="00000400000000000000" pitchFamily="2" charset="-78"/>
              </a:rPr>
              <a:t>3-3-2</a:t>
            </a:r>
            <a:r>
              <a:rPr lang="fa-IR" sz="2600" dirty="0">
                <a:cs typeface="B Nazanin" panose="00000400000000000000" pitchFamily="2" charset="-78"/>
              </a:rPr>
              <a:t>انواع فیبر نوری از نظر </a:t>
            </a:r>
            <a:r>
              <a:rPr lang="fa-IR" sz="2600" dirty="0" smtClean="0">
                <a:cs typeface="B Nazanin" panose="00000400000000000000" pitchFamily="2" charset="-78"/>
              </a:rPr>
              <a:t>حفاظت</a:t>
            </a:r>
          </a:p>
          <a:p>
            <a:pPr marL="0" indent="0" algn="r" rtl="1">
              <a:buNone/>
            </a:pPr>
            <a:r>
              <a:rPr lang="fa-IR" sz="2600" dirty="0" smtClean="0">
                <a:cs typeface="B Nazanin" panose="00000400000000000000" pitchFamily="2" charset="-78"/>
              </a:rPr>
              <a:t>3-3-3</a:t>
            </a:r>
            <a:r>
              <a:rPr lang="fa-IR" sz="2600" dirty="0">
                <a:cs typeface="B Nazanin" panose="00000400000000000000" pitchFamily="2" charset="-78"/>
              </a:rPr>
              <a:t>انواع فیبر نوری از نظر </a:t>
            </a:r>
            <a:r>
              <a:rPr lang="fa-IR" sz="2600" dirty="0" smtClean="0">
                <a:cs typeface="B Nazanin" panose="00000400000000000000" pitchFamily="2" charset="-78"/>
              </a:rPr>
              <a:t>محل استفاده</a:t>
            </a:r>
          </a:p>
          <a:p>
            <a:pPr marL="0" indent="0" algn="r" rtl="1">
              <a:buNone/>
            </a:pPr>
            <a:endParaRPr lang="en-US" sz="26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7875B7DD-5A0C-4F7D-A1B5-F1164463782B}" type="slidenum">
              <a:rPr lang="en-US" smtClean="0"/>
              <a:t>3</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601199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52905" y="1686284"/>
            <a:ext cx="2324100" cy="2528595"/>
          </a:xfrm>
          <a:prstGeom prst="rect">
            <a:avLst/>
          </a:prstGeom>
        </p:spPr>
      </p:pic>
      <p:sp>
        <p:nvSpPr>
          <p:cNvPr id="2" name="Title 1"/>
          <p:cNvSpPr>
            <a:spLocks noGrp="1"/>
          </p:cNvSpPr>
          <p:nvPr>
            <p:ph type="title"/>
          </p:nvPr>
        </p:nvSpPr>
        <p:spPr>
          <a:xfrm>
            <a:off x="838200" y="365125"/>
            <a:ext cx="11064498" cy="1325563"/>
          </a:xfrm>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چند نمونه از کاربرد فیبر نوری در روشنایی:</a:t>
            </a:r>
            <a:endParaRPr lang="en-US" sz="4000" b="1" dirty="0">
              <a:solidFill>
                <a:srgbClr val="0070C0"/>
              </a:solidFill>
              <a:cs typeface="EntezareZohoor B4" panose="00000700000000000000" pitchFamily="2" charset="-78"/>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420" y="4225004"/>
            <a:ext cx="2324101" cy="2603982"/>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6895" y="4231038"/>
            <a:ext cx="2379048" cy="260159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521" y="4225004"/>
            <a:ext cx="2268374" cy="261342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5942" y="1696563"/>
            <a:ext cx="2543642" cy="250803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6895" y="1686287"/>
            <a:ext cx="2379048" cy="250803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88521" y="1686285"/>
            <a:ext cx="2285378" cy="2508037"/>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64674" y="4225004"/>
            <a:ext cx="2627326" cy="2613427"/>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64674" y="1686285"/>
            <a:ext cx="2627326" cy="2508037"/>
          </a:xfrm>
          <a:prstGeom prst="rect">
            <a:avLst/>
          </a:prstGeom>
        </p:spPr>
      </p:pic>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35942" y="4231037"/>
            <a:ext cx="2528731" cy="2601599"/>
          </a:xfrm>
          <a:prstGeom prst="rect">
            <a:avLst/>
          </a:prstGeom>
        </p:spPr>
      </p:pic>
      <p:sp>
        <p:nvSpPr>
          <p:cNvPr id="3" name="Slide Number Placeholder 2"/>
          <p:cNvSpPr>
            <a:spLocks noGrp="1"/>
          </p:cNvSpPr>
          <p:nvPr>
            <p:ph type="sldNum" sz="quarter" idx="12"/>
          </p:nvPr>
        </p:nvSpPr>
        <p:spPr/>
        <p:txBody>
          <a:bodyPr/>
          <a:lstStyle/>
          <a:p>
            <a:fld id="{7875B7DD-5A0C-4F7D-A1B5-F1164463782B}"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2442321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1">
              <a:buNone/>
            </a:pPr>
            <a:r>
              <a:rPr lang="fa-IR" sz="4000" b="1" dirty="0"/>
              <a:t>فصل دوم:</a:t>
            </a:r>
            <a:endParaRPr lang="en-US" sz="4000" b="1" dirty="0"/>
          </a:p>
          <a:p>
            <a:pPr marL="0" indent="0" algn="ctr" rtl="1">
              <a:buNone/>
            </a:pPr>
            <a:r>
              <a:rPr lang="fa-IR" sz="4000" b="1" dirty="0"/>
              <a:t> </a:t>
            </a:r>
            <a:endParaRPr lang="en-US" sz="4000" b="1" dirty="0"/>
          </a:p>
          <a:p>
            <a:pPr marL="0" indent="0" algn="ctr">
              <a:buNone/>
            </a:pPr>
            <a:r>
              <a:rPr lang="fa-IR" sz="4000" b="1" dirty="0"/>
              <a:t>فیزیک </a:t>
            </a:r>
            <a:r>
              <a:rPr lang="fa-IR" sz="4000" b="1" dirty="0" smtClean="0"/>
              <a:t>فیبرهای </a:t>
            </a:r>
            <a:r>
              <a:rPr lang="fa-IR" sz="4000" b="1" dirty="0"/>
              <a:t>نوری</a:t>
            </a:r>
            <a:endParaRPr lang="en-US" sz="4000" b="1" dirty="0"/>
          </a:p>
        </p:txBody>
      </p:sp>
      <p:sp>
        <p:nvSpPr>
          <p:cNvPr id="4" name="Slide Number Placeholder 3"/>
          <p:cNvSpPr>
            <a:spLocks noGrp="1"/>
          </p:cNvSpPr>
          <p:nvPr>
            <p:ph type="sldNum" sz="quarter" idx="12"/>
          </p:nvPr>
        </p:nvSpPr>
        <p:spPr/>
        <p:txBody>
          <a:bodyPr/>
          <a:lstStyle/>
          <a:p>
            <a:fld id="{7875B7DD-5A0C-4F7D-A1B5-F1164463782B}"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20333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2-1 نور چیست؟</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838200" y="1549831"/>
            <a:ext cx="10515600" cy="4627131"/>
          </a:xfrm>
        </p:spPr>
        <p:txBody>
          <a:bodyPr>
            <a:normAutofit lnSpcReduction="10000"/>
          </a:bodyPr>
          <a:lstStyle/>
          <a:p>
            <a:pPr marL="0" indent="0" algn="justLow" rtl="1">
              <a:buNone/>
            </a:pPr>
            <a:r>
              <a:rPr lang="fa-IR" sz="3200" b="1" dirty="0"/>
              <a:t>ماهیت </a:t>
            </a:r>
            <a:r>
              <a:rPr lang="fa-IR" sz="3200" b="1" dirty="0" smtClean="0"/>
              <a:t>الکترومغناطیس:</a:t>
            </a:r>
            <a:endParaRPr lang="fa-IR" sz="3200" b="1" dirty="0"/>
          </a:p>
          <a:p>
            <a:pPr marL="0" indent="0" algn="justLow" rtl="1">
              <a:buNone/>
            </a:pPr>
            <a:r>
              <a:rPr lang="fa-IR" sz="3200" dirty="0" smtClean="0"/>
              <a:t>جیمز </a:t>
            </a:r>
            <a:r>
              <a:rPr lang="fa-IR" sz="3200" dirty="0"/>
              <a:t>کلارک ماکسول </a:t>
            </a:r>
            <a:r>
              <a:rPr lang="fa-IR" sz="3200" dirty="0" smtClean="0"/>
              <a:t>(۱۸۷۹ </a:t>
            </a:r>
            <a:r>
              <a:rPr lang="fa-IR" sz="3200" dirty="0"/>
              <a:t>۱۸۳۱) </a:t>
            </a:r>
            <a:r>
              <a:rPr lang="fa-IR" sz="3200" dirty="0" smtClean="0"/>
              <a:t>: نور </a:t>
            </a:r>
            <a:r>
              <a:rPr lang="fa-IR" sz="3200" dirty="0"/>
              <a:t>نوعی انرژی الکترومغناطیسی است که معمولاً به عنوان امواج الکترومغناطیسی توصیف می شود. گسترده کامل امواج الکترومغناطیسی شامل: موج رادیویی ، تابش فرو سرخ ، نور مرئی از قرمز تا بنفش ، تابش فرابنفش ، اشعه ایکس و اشعه گاما می باشد</a:t>
            </a:r>
            <a:r>
              <a:rPr lang="fa-IR" sz="3200" dirty="0" smtClean="0"/>
              <a:t>.</a:t>
            </a:r>
          </a:p>
          <a:p>
            <a:pPr marL="0" indent="0" algn="justLow" rtl="1">
              <a:buNone/>
            </a:pPr>
            <a:r>
              <a:rPr lang="fa-IR" sz="3200" b="1" dirty="0"/>
              <a:t>ماهیت کوانتومی </a:t>
            </a:r>
            <a:r>
              <a:rPr lang="fa-IR" sz="3200" b="1" dirty="0" smtClean="0"/>
              <a:t>نور:</a:t>
            </a:r>
            <a:endParaRPr lang="fa-IR" sz="3200" b="1" dirty="0"/>
          </a:p>
          <a:p>
            <a:pPr marL="0" indent="0" algn="justLow" rtl="1">
              <a:buNone/>
            </a:pPr>
            <a:r>
              <a:rPr lang="fa-IR" sz="3200" dirty="0"/>
              <a:t>طبق نظریه مکانیک کوانتومی نور، که در دو دهه اول قرن بیستم بوسیله پلانک و آلبرت انیشتین و بور برای اولین بار پیشنهاد شد، انرژی الکترومغناطیسی کوانتیده است، یعنی جذب یا نشر انرژی میدان الکترومغناطیسی به مقادیر گسسته ای به نام "فوتون" انجام می گیرد.</a:t>
            </a:r>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585134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fa-IR" sz="3200" b="1" dirty="0"/>
              <a:t>نظریه مکملی</a:t>
            </a:r>
          </a:p>
          <a:p>
            <a:pPr algn="justLow" rtl="1"/>
            <a:r>
              <a:rPr lang="fa-IR" sz="3200" dirty="0"/>
              <a:t>نظریه جدید نور شامل اصولی از تعاریف نیوتون و هویگنس است. بنابراین گفته می شود که نور خاصیت دو گانه ای دارد، برخی از پدیده ها مثل تداخل و پراش خاصیت موجی آنرا نشان می دهد و برخی دیگر مانند پدیده فوتوالکتریک ، پدیده کامپتون و ... با خاصیت ذره ای نور قابل توضیح هستند.</a:t>
            </a:r>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8751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تعریف واقعی نور چیست</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838200" y="1456841"/>
            <a:ext cx="10515600" cy="4720122"/>
          </a:xfrm>
        </p:spPr>
        <p:txBody>
          <a:bodyPr>
            <a:noAutofit/>
          </a:bodyPr>
          <a:lstStyle/>
          <a:p>
            <a:pPr marL="0" indent="0" algn="justLow" rtl="1">
              <a:buNone/>
            </a:pPr>
            <a:r>
              <a:rPr lang="fa-IR" sz="3200" dirty="0" smtClean="0"/>
              <a:t>تعریف </a:t>
            </a:r>
            <a:r>
              <a:rPr lang="fa-IR" sz="3200" dirty="0"/>
              <a:t>دقیقی برای نور نداریم، جسم شناخته شده یا مدل مشخص که شبیه آن باشد وجود ندارد. ولی لازم نیست فهم هر چیز بر شباهت مبتنی باشد. نظریه الکترومغناطیسی و نظریه کوانتومی باهم ایجاد یک نظریه نامتناقض و بدون ابهام می کنند که تمام پدیده های نوری را می کنند. نظریه ماکسول درباره انتشار نور و بحث می کند در حالی که نظریه کوانتومی برهمکنش نور و ماده یا جذب و نشر آن را شرح می دهد ازآمیختن این دو نظریه ، نظریه جامعی که کوانتوم الکترودینامیک نام دارد، شکل می گیرد. چون نظریه های الکترومغناطیسی و کوانتومی علاوه بر پدیده های مربوط به تابش بسیاری از پدیده های دیگر را نیز تشریح می کنند منصفانه می توان فرض کرد که مشاهدات تجربی امروز را لااقل در قالب ریاضی جوابگو است. طبیعت نور کاملا شناخته شده است، اما باز هم این پرسش هست که واقعیت نور چیست؟</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77634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2-2 تعاریف </a:t>
            </a:r>
            <a:r>
              <a:rPr lang="fa-IR" sz="4000" b="1" dirty="0">
                <a:solidFill>
                  <a:srgbClr val="0070C0"/>
                </a:solidFill>
                <a:cs typeface="EntezareZohoor B4" panose="00000700000000000000" pitchFamily="2" charset="-78"/>
              </a:rPr>
              <a:t>و قوانین </a:t>
            </a:r>
            <a:r>
              <a:rPr lang="fa-IR" sz="4000" b="1" dirty="0">
                <a:solidFill>
                  <a:srgbClr val="0070C0"/>
                </a:solidFill>
                <a:cs typeface="EntezareZohoor B4" panose="00000700000000000000" pitchFamily="2" charset="-78"/>
              </a:rPr>
              <a:t>نور</a:t>
            </a:r>
            <a:r>
              <a:rPr lang="en-US"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000" b="1" dirty="0" smtClean="0"/>
              <a:t>2-2-1 ضریب شکست:</a:t>
            </a:r>
            <a:endParaRPr lang="en-US" sz="3000" b="1" dirty="0" smtClean="0"/>
          </a:p>
          <a:p>
            <a:pPr marL="0" indent="0" algn="justLow" rtl="1">
              <a:buNone/>
            </a:pPr>
            <a:r>
              <a:rPr lang="fa-IR" sz="3000" dirty="0" smtClean="0"/>
              <a:t>سرعت سیر نور در فضا برابر با299792 کیلومتر در ثانیه می باشد که تقریبأ آن را برابر با </a:t>
            </a:r>
            <a:r>
              <a:rPr lang="en-US" sz="3000" dirty="0" smtClean="0"/>
              <a:t>3*10^8 m/s</a:t>
            </a:r>
            <a:r>
              <a:rPr lang="fa-IR" sz="3000" dirty="0" smtClean="0"/>
              <a:t>  در نظر میگیرند که این سرعت به دو عامل فرکانس(</a:t>
            </a:r>
            <a:r>
              <a:rPr lang="en-US" sz="3000" dirty="0" smtClean="0"/>
              <a:t>f</a:t>
            </a:r>
            <a:r>
              <a:rPr lang="fa-IR" sz="3000" dirty="0" smtClean="0"/>
              <a:t>) و طول موج (λ) بستگی دارد که بین آنها روابط زیر برقرار است.</a:t>
            </a:r>
            <a:endParaRPr lang="en-US" sz="3000" dirty="0" smtClean="0"/>
          </a:p>
          <a:p>
            <a:pPr marL="0" indent="0" algn="justLow" rtl="1">
              <a:buNone/>
            </a:pPr>
            <a:r>
              <a:rPr lang="en-US" sz="3000" b="1" dirty="0" smtClean="0"/>
              <a:t>=c / ƒ </a:t>
            </a:r>
            <a:r>
              <a:rPr lang="fa-IR" sz="3000" b="1" dirty="0" smtClean="0"/>
              <a:t>λ     یا    </a:t>
            </a:r>
            <a:r>
              <a:rPr lang="en-US" sz="3000" b="1" dirty="0" smtClean="0"/>
              <a:t>C= </a:t>
            </a:r>
            <a:r>
              <a:rPr lang="en-US" sz="3000" b="1" dirty="0" err="1" smtClean="0"/>
              <a:t>f.λ</a:t>
            </a:r>
            <a:endParaRPr lang="en-US" sz="3000" dirty="0" smtClean="0"/>
          </a:p>
          <a:p>
            <a:pPr marL="0" indent="0" algn="justLow" rtl="1">
              <a:buNone/>
            </a:pPr>
            <a:r>
              <a:rPr lang="fa-IR" sz="3000" dirty="0" smtClean="0"/>
              <a:t>هنگامی که نور به یک محیط عایق و غیر هادی مانند شیشه وارد می شود سرعت آن از سرعت نور در فضا کمتر و برابر مقدار </a:t>
            </a:r>
            <a:r>
              <a:rPr lang="en-US" sz="3000" dirty="0" smtClean="0"/>
              <a:t>V</a:t>
            </a:r>
            <a:r>
              <a:rPr lang="fa-IR" sz="3000" dirty="0" smtClean="0"/>
              <a:t> می شود. نسبت سرعت سیر در فضا به سرعت نور در محیط جدید ، برابر ضریب شکست آن محیط است و اگر ضریب شکست را با </a:t>
            </a:r>
            <a:r>
              <a:rPr lang="en-US" sz="3000" dirty="0" smtClean="0"/>
              <a:t>n </a:t>
            </a:r>
            <a:r>
              <a:rPr lang="fa-IR" sz="3000" dirty="0" smtClean="0"/>
              <a:t>نشان دهیم ، خواهیم داشت:</a:t>
            </a:r>
            <a:endParaRPr lang="en-US" sz="3000" dirty="0" smtClean="0"/>
          </a:p>
          <a:p>
            <a:pPr marL="0" indent="0" algn="justLow" rtl="1">
              <a:buNone/>
            </a:pPr>
            <a:r>
              <a:rPr lang="en-US" sz="3000" b="1" dirty="0" smtClean="0"/>
              <a:t>n=c / v</a:t>
            </a:r>
            <a:r>
              <a:rPr lang="fa-IR" sz="3000" dirty="0" smtClean="0"/>
              <a:t> </a:t>
            </a:r>
            <a:endParaRPr lang="en-US" sz="3000" dirty="0" smtClean="0"/>
          </a:p>
          <a:p>
            <a:pPr marL="0" indent="0" algn="justLow" rtl="1">
              <a:buNone/>
            </a:pPr>
            <a:endParaRPr lang="en-US" sz="3000" dirty="0"/>
          </a:p>
        </p:txBody>
      </p:sp>
      <p:sp>
        <p:nvSpPr>
          <p:cNvPr id="4" name="Slide Number Placeholder 3"/>
          <p:cNvSpPr>
            <a:spLocks noGrp="1"/>
          </p:cNvSpPr>
          <p:nvPr>
            <p:ph type="sldNum" sz="quarter" idx="12"/>
          </p:nvPr>
        </p:nvSpPr>
        <p:spPr/>
        <p:txBody>
          <a:bodyPr/>
          <a:lstStyle/>
          <a:p>
            <a:fld id="{7875B7DD-5A0C-4F7D-A1B5-F1164463782B}"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054445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612692204"/>
              </p:ext>
            </p:extLst>
          </p:nvPr>
        </p:nvGraphicFramePr>
        <p:xfrm>
          <a:off x="839788" y="852407"/>
          <a:ext cx="5156914" cy="5492602"/>
        </p:xfrm>
        <a:graphic>
          <a:graphicData uri="http://schemas.openxmlformats.org/drawingml/2006/table">
            <a:tbl>
              <a:tblPr firstRow="1" firstCol="1" lastRow="1" lastCol="1" bandRow="1" bandCol="1">
                <a:tableStyleId>{5C22544A-7EE6-4342-B048-85BDC9FD1C3A}</a:tableStyleId>
              </a:tblPr>
              <a:tblGrid>
                <a:gridCol w="2578457">
                  <a:extLst>
                    <a:ext uri="{9D8B030D-6E8A-4147-A177-3AD203B41FA5}">
                      <a16:colId xmlns:a16="http://schemas.microsoft.com/office/drawing/2014/main" val="20000"/>
                    </a:ext>
                  </a:extLst>
                </a:gridCol>
                <a:gridCol w="2578457">
                  <a:extLst>
                    <a:ext uri="{9D8B030D-6E8A-4147-A177-3AD203B41FA5}">
                      <a16:colId xmlns:a16="http://schemas.microsoft.com/office/drawing/2014/main" val="20001"/>
                    </a:ext>
                  </a:extLst>
                </a:gridCol>
              </a:tblGrid>
              <a:tr h="1103482">
                <a:tc>
                  <a:txBody>
                    <a:bodyPr/>
                    <a:lstStyle/>
                    <a:p>
                      <a:pPr marL="0" marR="0" algn="justLow" rtl="1">
                        <a:spcBef>
                          <a:spcPts val="0"/>
                        </a:spcBef>
                        <a:spcAft>
                          <a:spcPts val="0"/>
                        </a:spcAft>
                      </a:pPr>
                      <a:r>
                        <a:rPr lang="fa-IR" sz="2400" dirty="0">
                          <a:effectLst/>
                        </a:rPr>
                        <a:t>اجسام</a:t>
                      </a:r>
                      <a:endParaRPr lang="en-US" sz="2400" dirty="0">
                        <a:effectLst/>
                      </a:endParaRPr>
                    </a:p>
                    <a:p>
                      <a:pPr marL="0" marR="0" algn="justLow" rtl="1">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a:effectLst/>
                        </a:rPr>
                        <a:t>ضریب شکست (</a:t>
                      </a:r>
                      <a:r>
                        <a:rPr lang="en-US" sz="2400">
                          <a:effectLst/>
                        </a:rPr>
                        <a:t>n</a:t>
                      </a:r>
                      <a:r>
                        <a:rPr lang="fa-IR" sz="2400">
                          <a:effectLst/>
                        </a:rPr>
                        <a:t>)</a:t>
                      </a:r>
                      <a:endParaRPr lang="en-US" sz="240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0"/>
                  </a:ext>
                </a:extLst>
              </a:tr>
              <a:tr h="591149">
                <a:tc>
                  <a:txBody>
                    <a:bodyPr/>
                    <a:lstStyle/>
                    <a:p>
                      <a:pPr marL="0" marR="0" algn="justLow" rtl="1">
                        <a:spcBef>
                          <a:spcPts val="0"/>
                        </a:spcBef>
                        <a:spcAft>
                          <a:spcPts val="0"/>
                        </a:spcAft>
                      </a:pPr>
                      <a:r>
                        <a:rPr lang="fa-IR" sz="2400" dirty="0">
                          <a:effectLst/>
                        </a:rPr>
                        <a:t>هوا</a:t>
                      </a:r>
                      <a:endParaRPr lang="en-US" sz="2400" dirty="0">
                        <a:effectLst/>
                      </a:endParaRPr>
                    </a:p>
                    <a:p>
                      <a:pPr marL="0" marR="0" algn="justLow" rtl="1">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a:effectLst/>
                        </a:rPr>
                        <a:t>تقریبأ = 1</a:t>
                      </a:r>
                      <a:endParaRPr lang="en-US" sz="240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1"/>
                  </a:ext>
                </a:extLst>
              </a:tr>
              <a:tr h="591149">
                <a:tc>
                  <a:txBody>
                    <a:bodyPr/>
                    <a:lstStyle/>
                    <a:p>
                      <a:pPr marL="0" marR="0" algn="justLow" rtl="1">
                        <a:spcBef>
                          <a:spcPts val="0"/>
                        </a:spcBef>
                        <a:spcAft>
                          <a:spcPts val="0"/>
                        </a:spcAft>
                      </a:pPr>
                      <a:r>
                        <a:rPr lang="fa-IR" sz="2400">
                          <a:effectLst/>
                        </a:rPr>
                        <a:t>آب</a:t>
                      </a:r>
                      <a:endParaRPr lang="en-US" sz="2400">
                        <a:effectLst/>
                      </a:endParaRPr>
                    </a:p>
                    <a:p>
                      <a:pPr marL="0" marR="0" algn="justLow" rtl="1">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a:effectLst/>
                        </a:rPr>
                        <a:t>1.33</a:t>
                      </a:r>
                      <a:endParaRPr lang="en-US" sz="240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2"/>
                  </a:ext>
                </a:extLst>
              </a:tr>
              <a:tr h="591149">
                <a:tc>
                  <a:txBody>
                    <a:bodyPr/>
                    <a:lstStyle/>
                    <a:p>
                      <a:pPr marL="0" marR="0" algn="justLow" rtl="1">
                        <a:spcBef>
                          <a:spcPts val="0"/>
                        </a:spcBef>
                        <a:spcAft>
                          <a:spcPts val="0"/>
                        </a:spcAft>
                      </a:pPr>
                      <a:r>
                        <a:rPr lang="fa-IR" sz="2400" dirty="0">
                          <a:effectLst/>
                        </a:rPr>
                        <a:t>الکل اتیلیک</a:t>
                      </a:r>
                      <a:endParaRPr lang="en-US" sz="2400" dirty="0">
                        <a:effectLst/>
                      </a:endParaRPr>
                    </a:p>
                    <a:p>
                      <a:pPr marL="0" marR="0" algn="justLow" rtl="1">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dirty="0">
                          <a:effectLst/>
                        </a:rPr>
                        <a:t>1.36</a:t>
                      </a:r>
                      <a:endParaRPr lang="en-US" sz="2400" dirty="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3"/>
                  </a:ext>
                </a:extLst>
              </a:tr>
              <a:tr h="591149">
                <a:tc>
                  <a:txBody>
                    <a:bodyPr/>
                    <a:lstStyle/>
                    <a:p>
                      <a:pPr marL="0" marR="0" algn="justLow" rtl="1">
                        <a:spcBef>
                          <a:spcPts val="0"/>
                        </a:spcBef>
                        <a:spcAft>
                          <a:spcPts val="0"/>
                        </a:spcAft>
                      </a:pPr>
                      <a:r>
                        <a:rPr lang="fa-IR" sz="2400">
                          <a:effectLst/>
                        </a:rPr>
                        <a:t>کوارتز</a:t>
                      </a:r>
                      <a:endParaRPr lang="en-US" sz="2400">
                        <a:effectLst/>
                      </a:endParaRPr>
                    </a:p>
                    <a:p>
                      <a:pPr marL="0" marR="0" algn="justLow" rtl="1">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dirty="0">
                          <a:effectLst/>
                        </a:rPr>
                        <a:t>1.46</a:t>
                      </a:r>
                      <a:endParaRPr lang="en-US" sz="2400" dirty="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4"/>
                  </a:ext>
                </a:extLst>
              </a:tr>
              <a:tr h="591149">
                <a:tc>
                  <a:txBody>
                    <a:bodyPr/>
                    <a:lstStyle/>
                    <a:p>
                      <a:pPr marL="0" marR="0" algn="justLow" rtl="1">
                        <a:spcBef>
                          <a:spcPts val="0"/>
                        </a:spcBef>
                        <a:spcAft>
                          <a:spcPts val="0"/>
                        </a:spcAft>
                      </a:pPr>
                      <a:r>
                        <a:rPr lang="fa-IR" sz="2400">
                          <a:effectLst/>
                        </a:rPr>
                        <a:t>شیشه</a:t>
                      </a:r>
                      <a:endParaRPr lang="en-US" sz="2400">
                        <a:effectLst/>
                      </a:endParaRPr>
                    </a:p>
                    <a:p>
                      <a:pPr marL="0" marR="0" algn="justLow" rtl="1">
                        <a:spcBef>
                          <a:spcPts val="0"/>
                        </a:spcBef>
                        <a:spcAft>
                          <a:spcPts val="0"/>
                        </a:spcAft>
                      </a:pPr>
                      <a:r>
                        <a:rPr lang="en-US" sz="2400">
                          <a:effectLst/>
                        </a:rPr>
                        <a:t> </a:t>
                      </a:r>
                      <a:endParaRPr lang="en-US" sz="240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a:effectLst/>
                        </a:rPr>
                        <a:t>1.5</a:t>
                      </a:r>
                      <a:endParaRPr lang="en-US" sz="240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5"/>
                  </a:ext>
                </a:extLst>
              </a:tr>
              <a:tr h="591149">
                <a:tc>
                  <a:txBody>
                    <a:bodyPr/>
                    <a:lstStyle/>
                    <a:p>
                      <a:pPr marL="0" marR="0" algn="justLow" rtl="1">
                        <a:spcBef>
                          <a:spcPts val="0"/>
                        </a:spcBef>
                        <a:spcAft>
                          <a:spcPts val="0"/>
                        </a:spcAft>
                      </a:pPr>
                      <a:r>
                        <a:rPr lang="fa-IR" sz="2400" dirty="0">
                          <a:effectLst/>
                        </a:rPr>
                        <a:t>الماس</a:t>
                      </a:r>
                      <a:endParaRPr lang="en-US" sz="2400" dirty="0">
                        <a:effectLst/>
                      </a:endParaRPr>
                    </a:p>
                    <a:p>
                      <a:pPr marL="0" marR="0" algn="justLow" rtl="1">
                        <a:spcBef>
                          <a:spcPts val="0"/>
                        </a:spcBef>
                        <a:spcAft>
                          <a:spcPts val="0"/>
                        </a:spcAft>
                      </a:pP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2889" marR="62889" marT="0" marB="0"/>
                </a:tc>
                <a:tc>
                  <a:txBody>
                    <a:bodyPr/>
                    <a:lstStyle/>
                    <a:p>
                      <a:pPr marL="0" marR="0" algn="justLow" rtl="1">
                        <a:spcBef>
                          <a:spcPts val="0"/>
                        </a:spcBef>
                        <a:spcAft>
                          <a:spcPts val="0"/>
                        </a:spcAft>
                      </a:pPr>
                      <a:r>
                        <a:rPr lang="fa-IR" sz="2400" dirty="0">
                          <a:effectLst/>
                        </a:rPr>
                        <a:t>2.42</a:t>
                      </a:r>
                      <a:endParaRPr lang="en-US" sz="2400" dirty="0">
                        <a:effectLst/>
                        <a:latin typeface="Times New Roman" panose="02020603050405020304" pitchFamily="18" charset="0"/>
                        <a:ea typeface="Times New Roman" panose="02020603050405020304" pitchFamily="18" charset="0"/>
                      </a:endParaRPr>
                    </a:p>
                  </a:txBody>
                  <a:tcPr marL="62889" marR="62889" marT="0" marB="0"/>
                </a:tc>
                <a:extLst>
                  <a:ext uri="{0D108BD9-81ED-4DB2-BD59-A6C34878D82A}">
                    <a16:rowId xmlns:a16="http://schemas.microsoft.com/office/drawing/2014/main" val="10006"/>
                  </a:ext>
                </a:extLst>
              </a:tr>
            </a:tbl>
          </a:graphicData>
        </a:graphic>
      </p:graphicFrame>
      <p:sp>
        <p:nvSpPr>
          <p:cNvPr id="8" name="Content Placeholder 7"/>
          <p:cNvSpPr>
            <a:spLocks noGrp="1"/>
          </p:cNvSpPr>
          <p:nvPr>
            <p:ph sz="quarter" idx="4"/>
          </p:nvPr>
        </p:nvSpPr>
        <p:spPr>
          <a:xfrm>
            <a:off x="6172200" y="805912"/>
            <a:ext cx="5183188" cy="5383751"/>
          </a:xfrm>
        </p:spPr>
        <p:txBody>
          <a:bodyPr>
            <a:noAutofit/>
          </a:bodyPr>
          <a:lstStyle/>
          <a:p>
            <a:pPr marL="0" lvl="0" indent="0" algn="justLow" rtl="1">
              <a:buNone/>
            </a:pPr>
            <a:r>
              <a:rPr lang="fa-IR" sz="3000" dirty="0">
                <a:solidFill>
                  <a:prstClr val="black"/>
                </a:solidFill>
              </a:rPr>
              <a:t>مقدار</a:t>
            </a:r>
            <a:r>
              <a:rPr lang="en-US" sz="3000" dirty="0">
                <a:solidFill>
                  <a:prstClr val="black"/>
                </a:solidFill>
              </a:rPr>
              <a:t>n </a:t>
            </a:r>
            <a:r>
              <a:rPr lang="fa-IR" sz="3000" dirty="0" smtClean="0">
                <a:solidFill>
                  <a:prstClr val="black"/>
                </a:solidFill>
              </a:rPr>
              <a:t> برای </a:t>
            </a:r>
            <a:r>
              <a:rPr lang="fa-IR" sz="3000" dirty="0">
                <a:solidFill>
                  <a:prstClr val="black"/>
                </a:solidFill>
              </a:rPr>
              <a:t>محیط های مختلف فرق می کند ومی  توان آن را از رابطه </a:t>
            </a:r>
            <a:r>
              <a:rPr lang="en-US" sz="3000" dirty="0">
                <a:solidFill>
                  <a:prstClr val="black"/>
                </a:solidFill>
              </a:rPr>
              <a:t>  n=√</a:t>
            </a:r>
            <a:r>
              <a:rPr lang="en-US" sz="3000" dirty="0" err="1">
                <a:solidFill>
                  <a:prstClr val="black"/>
                </a:solidFill>
              </a:rPr>
              <a:t>εr</a:t>
            </a:r>
            <a:r>
              <a:rPr lang="fa-IR" sz="3000" dirty="0">
                <a:solidFill>
                  <a:prstClr val="black"/>
                </a:solidFill>
              </a:rPr>
              <a:t> به دست آورد که </a:t>
            </a:r>
            <a:r>
              <a:rPr lang="en-US" sz="3000" b="1" dirty="0">
                <a:solidFill>
                  <a:prstClr val="black"/>
                </a:solidFill>
              </a:rPr>
              <a:t>r </a:t>
            </a:r>
            <a:r>
              <a:rPr lang="fa-IR" sz="3000" b="1" dirty="0">
                <a:solidFill>
                  <a:prstClr val="black"/>
                </a:solidFill>
              </a:rPr>
              <a:t>ε</a:t>
            </a:r>
            <a:r>
              <a:rPr lang="fa-IR" sz="3000" dirty="0">
                <a:solidFill>
                  <a:prstClr val="black"/>
                </a:solidFill>
              </a:rPr>
              <a:t> میزان ممانعت از عبور میدان الکتریکی است که به ضریب نفوذ پذیری الکتریکی </a:t>
            </a:r>
            <a:r>
              <a:rPr lang="fa-IR" sz="3000" dirty="0" smtClean="0">
                <a:solidFill>
                  <a:prstClr val="black"/>
                </a:solidFill>
              </a:rPr>
              <a:t>معروف </a:t>
            </a:r>
            <a:r>
              <a:rPr lang="fa-IR" sz="3000" dirty="0">
                <a:solidFill>
                  <a:prstClr val="black"/>
                </a:solidFill>
              </a:rPr>
              <a:t>می باشد. مقدار</a:t>
            </a:r>
            <a:r>
              <a:rPr lang="en-US" sz="3000" dirty="0">
                <a:solidFill>
                  <a:prstClr val="black"/>
                </a:solidFill>
              </a:rPr>
              <a:t>n</a:t>
            </a:r>
            <a:r>
              <a:rPr lang="fa-IR" sz="3000" dirty="0">
                <a:solidFill>
                  <a:prstClr val="black"/>
                </a:solidFill>
              </a:rPr>
              <a:t> برای بعضی از اجسام ، در جدول </a:t>
            </a:r>
            <a:r>
              <a:rPr lang="fa-IR" sz="3000" dirty="0" smtClean="0">
                <a:solidFill>
                  <a:prstClr val="black"/>
                </a:solidFill>
              </a:rPr>
              <a:t>رو به رو نشان </a:t>
            </a:r>
            <a:r>
              <a:rPr lang="fa-IR" sz="3000" dirty="0">
                <a:solidFill>
                  <a:prstClr val="black"/>
                </a:solidFill>
              </a:rPr>
              <a:t>داده شده است.</a:t>
            </a:r>
            <a:endParaRPr lang="en-US" sz="3000" dirty="0">
              <a:solidFill>
                <a:prstClr val="black"/>
              </a:solidFill>
            </a:endParaRPr>
          </a:p>
          <a:p>
            <a:pPr marL="0" indent="0" algn="justLow" rtl="1">
              <a:buNone/>
            </a:pPr>
            <a:r>
              <a:rPr lang="fa-IR" sz="3000" dirty="0"/>
              <a:t>سرعت نور در هر محیطی به ضریب شکست آن محیط بستگی دارد و هر چه ضریب شکست محیط کمتر باشد سرعت نور و همچنین طول موج در آن محیط بیشتر می شود.</a:t>
            </a:r>
            <a:endParaRPr lang="en-US" sz="3000" dirty="0"/>
          </a:p>
          <a:p>
            <a:pPr marL="0" indent="0" algn="justLow" rtl="1">
              <a:buNone/>
            </a:pPr>
            <a:endParaRPr lang="en-US" sz="3000" dirty="0"/>
          </a:p>
        </p:txBody>
      </p:sp>
      <p:sp>
        <p:nvSpPr>
          <p:cNvPr id="2" name="Slide Number Placeholder 1"/>
          <p:cNvSpPr>
            <a:spLocks noGrp="1"/>
          </p:cNvSpPr>
          <p:nvPr>
            <p:ph type="sldNum" sz="quarter" idx="12"/>
          </p:nvPr>
        </p:nvSpPr>
        <p:spPr/>
        <p:txBody>
          <a:bodyPr/>
          <a:lstStyle/>
          <a:p>
            <a:fld id="{7875B7DD-5A0C-4F7D-A1B5-F1164463782B}" type="slidenum">
              <a:rPr lang="en-US" smtClean="0"/>
              <a:t>36</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612972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2-2-2 پدیده </a:t>
            </a:r>
            <a:r>
              <a:rPr lang="fa-IR" sz="4000" b="1" dirty="0">
                <a:solidFill>
                  <a:srgbClr val="0070C0"/>
                </a:solidFill>
                <a:cs typeface="EntezareZohoor B4" panose="00000700000000000000" pitchFamily="2" charset="-78"/>
              </a:rPr>
              <a:t>های تابش ، انعکاس وانکسار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زمانی که یک شعاع نور را به سطح جدایی دو محیط می تابانیم (تابش یا </a:t>
            </a:r>
            <a:r>
              <a:rPr lang="en-US" sz="3200" dirty="0" smtClean="0"/>
              <a:t>incidence</a:t>
            </a:r>
            <a:r>
              <a:rPr lang="fa-IR" sz="3200" dirty="0" smtClean="0"/>
              <a:t>) ، قسمتی از آن به داخل محیط اول بازمی گردد (انعکاس یا </a:t>
            </a:r>
            <a:r>
              <a:rPr lang="en-US" sz="3200" dirty="0" smtClean="0"/>
              <a:t>reflection</a:t>
            </a:r>
            <a:r>
              <a:rPr lang="fa-IR" sz="3200" dirty="0" smtClean="0"/>
              <a:t>) و بقیه ی این شعاع نورانی شکسته شده و به محیط دوم وارد می شود (انکسار یا </a:t>
            </a:r>
            <a:r>
              <a:rPr lang="en-US" sz="3200" dirty="0" err="1" smtClean="0"/>
              <a:t>refrection</a:t>
            </a:r>
            <a:r>
              <a:rPr lang="fa-IR" sz="3200" dirty="0" smtClean="0"/>
              <a:t>) ، میزان انکسار نور در سطح جدایی دو محیط بستگی به اختلاف سرعت نور در دو محیط دارد. </a:t>
            </a:r>
            <a:endParaRPr lang="en-US" sz="3200" dirty="0" smtClean="0"/>
          </a:p>
          <a:p>
            <a:pPr marL="0" indent="0" algn="justLow" rtl="1">
              <a:buNone/>
            </a:pPr>
            <a:r>
              <a:rPr lang="fa-IR" sz="3200" dirty="0" smtClean="0"/>
              <a:t>پدیده </a:t>
            </a:r>
            <a:r>
              <a:rPr lang="fa-IR" sz="3200" dirty="0"/>
              <a:t>های تابش ، انعکاس و انکسار با فرض این که </a:t>
            </a:r>
            <a:r>
              <a:rPr lang="en-US" sz="3200" baseline="30000" dirty="0" smtClean="0"/>
              <a:t>N2&gt;N1</a:t>
            </a:r>
            <a:r>
              <a:rPr lang="fa-IR" sz="3200" dirty="0" smtClean="0"/>
              <a:t> </a:t>
            </a:r>
            <a:r>
              <a:rPr lang="fa-IR" sz="3200" dirty="0"/>
              <a:t>باشد ، در شکل </a:t>
            </a:r>
            <a:r>
              <a:rPr lang="fa-IR" sz="3200" dirty="0" smtClean="0"/>
              <a:t>بعد نشان </a:t>
            </a:r>
            <a:r>
              <a:rPr lang="fa-IR" sz="3200" dirty="0"/>
              <a:t>داده شده</a:t>
            </a:r>
            <a:r>
              <a:rPr lang="en-US" sz="3200" dirty="0"/>
              <a:t>­</a:t>
            </a:r>
            <a:r>
              <a:rPr lang="fa-IR" sz="3200" dirty="0"/>
              <a:t>اند.</a:t>
            </a:r>
            <a:endParaRPr lang="en-US" sz="3200" dirty="0"/>
          </a:p>
          <a:p>
            <a:pPr marL="0" indent="0" algn="justLow">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330741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18268" y="1562154"/>
            <a:ext cx="10515600" cy="4351338"/>
          </a:xfrm>
        </p:spPr>
        <p:txBody>
          <a:bodyPr/>
          <a:lstStyle/>
          <a:p>
            <a:endParaRPr lang="fa-IR" dirty="0" smtClean="0"/>
          </a:p>
          <a:p>
            <a:endParaRPr lang="fa-IR" dirty="0" smtClean="0"/>
          </a:p>
          <a:p>
            <a:endParaRPr lang="fa-IR" dirty="0"/>
          </a:p>
          <a:p>
            <a:endParaRPr lang="fa-IR" dirty="0" smtClean="0"/>
          </a:p>
          <a:p>
            <a:endParaRPr lang="en-US"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750" y="1690688"/>
            <a:ext cx="7011351" cy="4998203"/>
          </a:xfrm>
          <a:prstGeom prst="rect">
            <a:avLst/>
          </a:prstGeom>
        </p:spPr>
      </p:pic>
      <p:sp>
        <p:nvSpPr>
          <p:cNvPr id="3" name="Slide Number Placeholder 2"/>
          <p:cNvSpPr>
            <a:spLocks noGrp="1"/>
          </p:cNvSpPr>
          <p:nvPr>
            <p:ph type="sldNum" sz="quarter" idx="12"/>
          </p:nvPr>
        </p:nvSpPr>
        <p:spPr/>
        <p:txBody>
          <a:bodyPr/>
          <a:lstStyle/>
          <a:p>
            <a:fld id="{7875B7DD-5A0C-4F7D-A1B5-F1164463782B}" type="slidenum">
              <a:rPr lang="en-US" smtClean="0"/>
              <a:t>38</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2175987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2-2-3 قوانین </a:t>
            </a:r>
            <a:r>
              <a:rPr lang="fa-IR" sz="4000" b="1" dirty="0">
                <a:solidFill>
                  <a:srgbClr val="0070C0"/>
                </a:solidFill>
                <a:cs typeface="EntezareZohoor B4" panose="00000700000000000000" pitchFamily="2" charset="-78"/>
              </a:rPr>
              <a:t>اسنل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رابطه </a:t>
            </a:r>
            <a:r>
              <a:rPr lang="fa-IR" sz="3200" dirty="0"/>
              <a:t>ضریب شکست ، زاویه ی شکست و تابش که به عنوان قوانین اسنل شناخته می شوند ، به صورت زیر بیان می گردد : </a:t>
            </a:r>
          </a:p>
          <a:p>
            <a:pPr marL="0" indent="0" algn="justLow" rtl="1">
              <a:buNone/>
            </a:pPr>
            <a:r>
              <a:rPr lang="fa-IR" sz="3200" dirty="0"/>
              <a:t>1-زاویه ی انعکاس و زاویه ی تابش برای هر نوع محیط با هم برابرند</a:t>
            </a:r>
            <a:r>
              <a:rPr lang="fa-IR" sz="3200" dirty="0" smtClean="0"/>
              <a:t>.</a:t>
            </a:r>
          </a:p>
          <a:p>
            <a:pPr marL="0" indent="0" algn="justLow">
              <a:buNone/>
            </a:pPr>
            <a:r>
              <a:rPr lang="en-US" sz="3200" dirty="0"/>
              <a:t>Ɵ1=</a:t>
            </a:r>
            <a:r>
              <a:rPr lang="en-US" sz="3200" dirty="0" err="1"/>
              <a:t>Ɵr</a:t>
            </a:r>
            <a:endParaRPr lang="en-US" sz="3200" dirty="0"/>
          </a:p>
          <a:p>
            <a:pPr marL="0" indent="0" algn="justLow" rtl="1">
              <a:buNone/>
            </a:pPr>
            <a:r>
              <a:rPr lang="en-US" sz="3200" dirty="0" smtClean="0"/>
              <a:t>-</a:t>
            </a:r>
            <a:r>
              <a:rPr lang="el-GR" sz="3200" dirty="0" smtClean="0"/>
              <a:t>2</a:t>
            </a:r>
            <a:r>
              <a:rPr lang="fa-IR" sz="3200" dirty="0" smtClean="0"/>
              <a:t>شعاع </a:t>
            </a:r>
            <a:r>
              <a:rPr lang="fa-IR" sz="3200" dirty="0"/>
              <a:t>های تابش ، منعکس ، شکست و خط عمود بر فصل مشترک دو محیط در یک صفحه قرار دارند که این صفحه بر صفحه جدایی دو محیط عمود است</a:t>
            </a:r>
            <a:r>
              <a:rPr lang="fa-IR" sz="3200" dirty="0" smtClean="0"/>
              <a:t>.</a:t>
            </a: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453070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365125"/>
            <a:ext cx="8862151" cy="5824538"/>
          </a:xfrm>
        </p:spPr>
        <p:txBody>
          <a:bodyPr>
            <a:normAutofit/>
          </a:bodyPr>
          <a:lstStyle/>
          <a:p>
            <a:pPr marL="0" indent="0">
              <a:buNone/>
            </a:pPr>
            <a:r>
              <a:rPr lang="en-US" sz="2600" dirty="0" smtClean="0"/>
              <a:t>70…………………………………………………</a:t>
            </a:r>
          </a:p>
          <a:p>
            <a:pPr marL="0" indent="0">
              <a:buNone/>
            </a:pPr>
            <a:r>
              <a:rPr lang="en-US" sz="2600" dirty="0" smtClean="0"/>
              <a:t>83…………………………………………………………………….</a:t>
            </a:r>
          </a:p>
          <a:p>
            <a:pPr marL="0" indent="0">
              <a:buNone/>
            </a:pPr>
            <a:endParaRPr lang="en-US" sz="2600" dirty="0" smtClean="0"/>
          </a:p>
          <a:p>
            <a:pPr marL="0" indent="0">
              <a:buNone/>
            </a:pPr>
            <a:r>
              <a:rPr lang="en-US" sz="2600" dirty="0" smtClean="0"/>
              <a:t>91………………………………………………………………………..</a:t>
            </a:r>
          </a:p>
          <a:p>
            <a:pPr marL="0" indent="0">
              <a:buNone/>
            </a:pPr>
            <a:r>
              <a:rPr lang="en-US" sz="2600" dirty="0" smtClean="0"/>
              <a:t>92…………………………………………………………………………………..</a:t>
            </a:r>
          </a:p>
          <a:p>
            <a:pPr marL="0" indent="0">
              <a:buNone/>
            </a:pPr>
            <a:r>
              <a:rPr lang="en-US" sz="2600" dirty="0" smtClean="0"/>
              <a:t>94…………………………………………………………………………………………….</a:t>
            </a:r>
          </a:p>
          <a:p>
            <a:pPr marL="0" indent="0">
              <a:buNone/>
            </a:pPr>
            <a:r>
              <a:rPr lang="en-US" sz="2600" dirty="0" smtClean="0"/>
              <a:t>95………………………………………………………………………………………........</a:t>
            </a:r>
          </a:p>
          <a:p>
            <a:pPr marL="0" indent="0">
              <a:buNone/>
            </a:pPr>
            <a:r>
              <a:rPr lang="en-US" sz="2600" dirty="0" smtClean="0"/>
              <a:t>98……………………………………………………………………………………...</a:t>
            </a:r>
          </a:p>
          <a:p>
            <a:pPr marL="0" indent="0">
              <a:buNone/>
            </a:pPr>
            <a:r>
              <a:rPr lang="en-US" sz="2600" dirty="0" smtClean="0"/>
              <a:t>99……………………………………………………………………....</a:t>
            </a:r>
          </a:p>
          <a:p>
            <a:pPr marL="0" indent="0">
              <a:buNone/>
            </a:pPr>
            <a:r>
              <a:rPr lang="en-US" sz="2600" dirty="0" smtClean="0"/>
              <a:t>100……………………………………………………………………………………..</a:t>
            </a:r>
          </a:p>
          <a:p>
            <a:pPr marL="0" indent="0">
              <a:buNone/>
            </a:pPr>
            <a:r>
              <a:rPr lang="en-US" sz="2600" dirty="0" smtClean="0"/>
              <a:t>100…………………………………………………………………….</a:t>
            </a:r>
          </a:p>
          <a:p>
            <a:pPr marL="0" indent="0">
              <a:buNone/>
            </a:pPr>
            <a:r>
              <a:rPr lang="en-US" sz="2600" dirty="0" smtClean="0"/>
              <a:t>102………………………………………………………………………………………….</a:t>
            </a:r>
          </a:p>
        </p:txBody>
      </p:sp>
      <p:sp>
        <p:nvSpPr>
          <p:cNvPr id="6" name="Content Placeholder 5"/>
          <p:cNvSpPr>
            <a:spLocks noGrp="1"/>
          </p:cNvSpPr>
          <p:nvPr>
            <p:ph sz="quarter" idx="4"/>
          </p:nvPr>
        </p:nvSpPr>
        <p:spPr>
          <a:xfrm>
            <a:off x="4293031" y="365125"/>
            <a:ext cx="7062357" cy="5991225"/>
          </a:xfrm>
        </p:spPr>
        <p:txBody>
          <a:bodyPr>
            <a:noAutofit/>
          </a:bodyPr>
          <a:lstStyle/>
          <a:p>
            <a:pPr marL="0" indent="0" algn="justLow" rtl="1">
              <a:buNone/>
            </a:pPr>
            <a:r>
              <a:rPr lang="fa-IR" sz="2600" dirty="0" smtClean="0">
                <a:cs typeface="B Nazanin" panose="00000400000000000000" pitchFamily="2" charset="-78"/>
              </a:rPr>
              <a:t>3-3-4</a:t>
            </a:r>
            <a:r>
              <a:rPr lang="fa-IR" sz="2600" dirty="0">
                <a:cs typeface="B Nazanin" panose="00000400000000000000" pitchFamily="2" charset="-78"/>
              </a:rPr>
              <a:t>انواع فیبر نوری از نظر </a:t>
            </a:r>
            <a:r>
              <a:rPr lang="fa-IR" sz="2600" dirty="0" smtClean="0">
                <a:cs typeface="B Nazanin" panose="00000400000000000000" pitchFamily="2" charset="-78"/>
              </a:rPr>
              <a:t>ماده ی سازنده ی آن</a:t>
            </a:r>
          </a:p>
          <a:p>
            <a:pPr marL="0" indent="0" algn="justLow" rtl="1">
              <a:buNone/>
            </a:pPr>
            <a:r>
              <a:rPr lang="fa-IR" sz="2600" dirty="0" smtClean="0">
                <a:cs typeface="B Nazanin" panose="00000400000000000000" pitchFamily="2" charset="-78"/>
              </a:rPr>
              <a:t>3-4 فیبر نوری چگونه ساخته میشود</a:t>
            </a:r>
            <a:endParaRPr lang="en-US" sz="2600" dirty="0" smtClean="0">
              <a:cs typeface="B Nazanin" panose="00000400000000000000" pitchFamily="2" charset="-78"/>
            </a:endParaRPr>
          </a:p>
          <a:p>
            <a:pPr marL="0" indent="0" algn="justLow" rtl="1">
              <a:buNone/>
            </a:pPr>
            <a:endParaRPr lang="fa-IR" sz="2600" dirty="0" smtClean="0">
              <a:cs typeface="B Nazanin" panose="00000400000000000000" pitchFamily="2" charset="-78"/>
            </a:endParaRPr>
          </a:p>
          <a:p>
            <a:pPr marL="0" indent="0" algn="justLow" rtl="1">
              <a:buNone/>
            </a:pPr>
            <a:r>
              <a:rPr lang="fa-IR" sz="2600" dirty="0">
                <a:cs typeface="B Nazanin" panose="00000400000000000000" pitchFamily="2" charset="-78"/>
              </a:rPr>
              <a:t> </a:t>
            </a:r>
            <a:r>
              <a:rPr lang="fa-IR" sz="2600" b="1" dirty="0" smtClean="0">
                <a:cs typeface="B Nazanin" panose="00000400000000000000" pitchFamily="2" charset="-78"/>
              </a:rPr>
              <a:t>فصل چهارم:چگونگی انتقال پیام</a:t>
            </a:r>
          </a:p>
          <a:p>
            <a:pPr marL="0" indent="0" algn="justLow" rtl="1">
              <a:buNone/>
            </a:pPr>
            <a:r>
              <a:rPr lang="fa-IR" sz="2600" dirty="0" smtClean="0">
                <a:cs typeface="B Nazanin" panose="00000400000000000000" pitchFamily="2" charset="-78"/>
              </a:rPr>
              <a:t>4-1 چگونگی انتقال پیام</a:t>
            </a:r>
          </a:p>
          <a:p>
            <a:pPr marL="0" indent="0" algn="justLow" rtl="1">
              <a:buNone/>
            </a:pPr>
            <a:r>
              <a:rPr lang="fa-IR" sz="2600" dirty="0" smtClean="0">
                <a:cs typeface="B Nazanin" panose="00000400000000000000" pitchFamily="2" charset="-78"/>
              </a:rPr>
              <a:t>4-1-1منشاء پیام</a:t>
            </a:r>
          </a:p>
          <a:p>
            <a:pPr marL="0" indent="0" algn="justLow" rtl="1">
              <a:buNone/>
            </a:pPr>
            <a:r>
              <a:rPr lang="fa-IR" sz="2600" dirty="0" smtClean="0">
                <a:cs typeface="B Nazanin" panose="00000400000000000000" pitchFamily="2" charset="-78"/>
              </a:rPr>
              <a:t>4-1-2مدولاتور</a:t>
            </a:r>
          </a:p>
          <a:p>
            <a:pPr marL="0" indent="0" algn="justLow" rtl="1">
              <a:buNone/>
            </a:pPr>
            <a:r>
              <a:rPr lang="fa-IR" sz="2600" dirty="0" smtClean="0">
                <a:cs typeface="B Nazanin" panose="00000400000000000000" pitchFamily="2" charset="-78"/>
              </a:rPr>
              <a:t>4-1-3منبع نور حامل</a:t>
            </a:r>
          </a:p>
          <a:p>
            <a:pPr marL="0" indent="0" algn="justLow" rtl="1">
              <a:buNone/>
            </a:pPr>
            <a:r>
              <a:rPr lang="fa-IR" sz="2600" dirty="0" smtClean="0">
                <a:cs typeface="B Nazanin" panose="00000400000000000000" pitchFamily="2" charset="-78"/>
              </a:rPr>
              <a:t>4-1-4تزویج کننده کانال(ورودی)</a:t>
            </a:r>
          </a:p>
          <a:p>
            <a:pPr marL="0" indent="0" algn="justLow" rtl="1">
              <a:buNone/>
            </a:pPr>
            <a:r>
              <a:rPr lang="fa-IR" sz="2600" dirty="0" smtClean="0">
                <a:cs typeface="B Nazanin" panose="00000400000000000000" pitchFamily="2" charset="-78"/>
              </a:rPr>
              <a:t>4-1-5کانال ارتباطی</a:t>
            </a:r>
          </a:p>
          <a:p>
            <a:pPr marL="0" indent="0" algn="justLow" rtl="1">
              <a:buNone/>
            </a:pPr>
            <a:r>
              <a:rPr lang="fa-IR" sz="2600" dirty="0" smtClean="0">
                <a:cs typeface="B Nazanin" panose="00000400000000000000" pitchFamily="2" charset="-78"/>
              </a:rPr>
              <a:t>4-1-6تزویج کننده کانال(خروجی) </a:t>
            </a:r>
          </a:p>
          <a:p>
            <a:pPr marL="0" indent="0" algn="justLow" rtl="1">
              <a:buNone/>
            </a:pPr>
            <a:r>
              <a:rPr lang="fa-IR" sz="2600" dirty="0" smtClean="0">
                <a:cs typeface="B Nazanin" panose="00000400000000000000" pitchFamily="2" charset="-78"/>
              </a:rPr>
              <a:t>4-1-7آشکار ساز</a:t>
            </a:r>
          </a:p>
        </p:txBody>
      </p:sp>
      <p:sp>
        <p:nvSpPr>
          <p:cNvPr id="7" name="Slide Number Placeholder 6"/>
          <p:cNvSpPr>
            <a:spLocks noGrp="1"/>
          </p:cNvSpPr>
          <p:nvPr>
            <p:ph type="sldNum" sz="quarter" idx="12"/>
          </p:nvPr>
        </p:nvSpPr>
        <p:spPr/>
        <p:txBody>
          <a:bodyPr/>
          <a:lstStyle/>
          <a:p>
            <a:fld id="{7875B7DD-5A0C-4F7D-A1B5-F1164463782B}" type="slidenum">
              <a:rPr lang="en-US" smtClean="0"/>
              <a:t>4</a:t>
            </a:fld>
            <a:endParaRPr lang="en-US" dirty="0"/>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34739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3- برای دو محیط مشخص ، نسبت سینوس زاویه ی تابش به سینوس زاویه ی شکست مقدار ثابتی استین مقدار ثابت را ضریب شکست محیط دوم نسبت به محیط اول می‌نامند و آن را با حرف </a:t>
            </a:r>
            <a:r>
              <a:rPr lang="en-US" sz="3200" dirty="0" smtClean="0"/>
              <a:t>n</a:t>
            </a:r>
            <a:r>
              <a:rPr lang="ar-IQ" sz="3200" dirty="0" smtClean="0"/>
              <a:t> </a:t>
            </a:r>
            <a:r>
              <a:rPr lang="fa-IR" sz="3200" dirty="0" smtClean="0"/>
              <a:t>نمایش </a:t>
            </a:r>
            <a:r>
              <a:rPr lang="fa-IR" sz="3200" dirty="0"/>
              <a:t>می دهند.</a:t>
            </a:r>
          </a:p>
          <a:p>
            <a:pPr marL="0" indent="0" algn="justLow">
              <a:buNone/>
            </a:pPr>
            <a:r>
              <a:rPr lang="en-US" sz="3200" dirty="0"/>
              <a:t>n=</a:t>
            </a:r>
            <a:r>
              <a:rPr lang="en-US" sz="3200" dirty="0" err="1"/>
              <a:t>Sini</a:t>
            </a:r>
            <a:r>
              <a:rPr lang="en-US" sz="3200" dirty="0"/>
              <a:t>/</a:t>
            </a:r>
            <a:r>
              <a:rPr lang="en-US" sz="3200" dirty="0" err="1"/>
              <a:t>SinR</a:t>
            </a:r>
            <a:r>
              <a:rPr lang="fa-IR" sz="3200" dirty="0"/>
              <a:t>       </a:t>
            </a:r>
            <a:r>
              <a:rPr lang="en-US" sz="3200" dirty="0" err="1"/>
              <a:t>Sini</a:t>
            </a:r>
            <a:r>
              <a:rPr lang="en-US" sz="3200" dirty="0"/>
              <a:t>/</a:t>
            </a:r>
            <a:r>
              <a:rPr lang="en-US" sz="3200" dirty="0" err="1"/>
              <a:t>SinR</a:t>
            </a:r>
            <a:r>
              <a:rPr lang="fa-IR" sz="3200" dirty="0"/>
              <a:t>=</a:t>
            </a:r>
            <a:r>
              <a:rPr lang="en-US" sz="3200" dirty="0"/>
              <a:t>n2/n1 =&gt; n1.Sini=n2.SinR</a:t>
            </a:r>
            <a:endParaRPr lang="el-GR" sz="3200" dirty="0"/>
          </a:p>
          <a:p>
            <a:pPr marL="0" indent="0" algn="justLow" rtl="1">
              <a:buNone/>
            </a:pPr>
            <a:r>
              <a:rPr lang="fa-IR" sz="3200" dirty="0"/>
              <a:t>طبق اصل بازگشت نور اگر جهت تابش را عوض کنیم مسیر حرکت نور عوض نمی شود یعنی اگر در امتداد شعاع شکست ، نوری را </a:t>
            </a:r>
            <a:r>
              <a:rPr lang="fa-IR" sz="3200" dirty="0" smtClean="0"/>
              <a:t>از </a:t>
            </a:r>
            <a:r>
              <a:rPr lang="en-US" sz="3200" dirty="0" smtClean="0"/>
              <a:t>n2</a:t>
            </a:r>
            <a:r>
              <a:rPr lang="fa-IR" sz="3200" dirty="0" smtClean="0"/>
              <a:t> به </a:t>
            </a:r>
            <a:r>
              <a:rPr lang="fa-IR" sz="3200" dirty="0"/>
              <a:t>محل قبلی بتابانیم ، شعاع شکست جدید بر شعاع تابش قبلی منطبق خواهد بود و نور از همان مسیر قبلی عبور می کند.</a:t>
            </a:r>
          </a:p>
          <a:p>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17878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27" y="365125"/>
            <a:ext cx="10687373" cy="1060719"/>
          </a:xfrm>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2-3 حالت </a:t>
            </a:r>
            <a:r>
              <a:rPr lang="fa-IR" sz="4000" b="1" dirty="0">
                <a:solidFill>
                  <a:srgbClr val="0070C0"/>
                </a:solidFill>
                <a:cs typeface="EntezareZohoor B4" panose="00000700000000000000" pitchFamily="2" charset="-78"/>
              </a:rPr>
              <a:t>های مختلف تابش نور در دو محیط مختلف(</a:t>
            </a:r>
            <a:r>
              <a:rPr lang="en-US" sz="4000" b="1" dirty="0">
                <a:solidFill>
                  <a:srgbClr val="0070C0"/>
                </a:solidFill>
                <a:cs typeface="EntezareZohoor B4" panose="00000700000000000000" pitchFamily="2" charset="-78"/>
              </a:rPr>
              <a:t>n1›n2</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7" name="Content Placeholder 6"/>
          <p:cNvSpPr>
            <a:spLocks noGrp="1"/>
          </p:cNvSpPr>
          <p:nvPr>
            <p:ph idx="1"/>
          </p:nvPr>
        </p:nvSpPr>
        <p:spPr>
          <a:xfrm>
            <a:off x="838200" y="1425844"/>
            <a:ext cx="10515600" cy="4751119"/>
          </a:xfrm>
        </p:spPr>
        <p:txBody>
          <a:bodyPr>
            <a:noAutofit/>
          </a:bodyPr>
          <a:lstStyle/>
          <a:p>
            <a:pPr marL="0" indent="0" algn="justLow" rtl="1">
              <a:buNone/>
            </a:pPr>
            <a:r>
              <a:rPr lang="fa-IR" sz="3000" dirty="0"/>
              <a:t> </a:t>
            </a:r>
            <a:r>
              <a:rPr lang="fa-IR" sz="3000" dirty="0" smtClean="0"/>
              <a:t>اگر </a:t>
            </a:r>
            <a:r>
              <a:rPr lang="fa-IR" sz="3000" dirty="0"/>
              <a:t>شعاع تابش به صورت عمودی نباشد و زاویه ی </a:t>
            </a:r>
            <a:r>
              <a:rPr lang="fa-IR" sz="3000" dirty="0" smtClean="0"/>
              <a:t>تابش</a:t>
            </a:r>
            <a:r>
              <a:rPr lang="en-US" sz="3000" dirty="0" err="1" smtClean="0"/>
              <a:t>Ɵi</a:t>
            </a:r>
            <a:r>
              <a:rPr lang="fa-IR" sz="3000" dirty="0" smtClean="0"/>
              <a:t>و </a:t>
            </a:r>
            <a:r>
              <a:rPr lang="fa-IR" sz="3000" dirty="0"/>
              <a:t>زاویه ی شکست </a:t>
            </a:r>
            <a:r>
              <a:rPr lang="en-US" sz="3000" dirty="0" smtClean="0"/>
              <a:t>ƟR</a:t>
            </a:r>
            <a:r>
              <a:rPr lang="fa-IR" sz="3000" dirty="0" smtClean="0"/>
              <a:t> </a:t>
            </a:r>
            <a:r>
              <a:rPr lang="fa-IR" sz="3000" dirty="0"/>
              <a:t>باشد ، </a:t>
            </a:r>
            <a:r>
              <a:rPr lang="fa-IR" sz="3000" dirty="0" smtClean="0"/>
              <a:t>همواره</a:t>
            </a:r>
            <a:r>
              <a:rPr lang="en-US" sz="3000" dirty="0" err="1" smtClean="0"/>
              <a:t>Ɵi</a:t>
            </a:r>
            <a:r>
              <a:rPr lang="en-US" sz="3000" dirty="0" smtClean="0"/>
              <a:t>&lt;ƟR </a:t>
            </a:r>
            <a:r>
              <a:rPr lang="fa-IR" sz="3000" b="1" dirty="0" smtClean="0"/>
              <a:t> </a:t>
            </a:r>
            <a:r>
              <a:rPr lang="fa-IR" sz="3000" dirty="0"/>
              <a:t>خواهد بود.(شکل </a:t>
            </a:r>
            <a:r>
              <a:rPr lang="fa-IR" sz="3000" dirty="0" smtClean="0"/>
              <a:t>1)</a:t>
            </a:r>
            <a:endParaRPr lang="en-US" sz="3000" dirty="0"/>
          </a:p>
          <a:p>
            <a:pPr marL="0" indent="0" algn="justLow" rtl="1">
              <a:buNone/>
            </a:pPr>
            <a:r>
              <a:rPr lang="fa-IR" sz="3000" dirty="0"/>
              <a:t>3- اگر زاویه ی تابش </a:t>
            </a:r>
            <a:r>
              <a:rPr lang="en-US" sz="3000" dirty="0" err="1" smtClean="0"/>
              <a:t>Ɵi</a:t>
            </a:r>
            <a:r>
              <a:rPr lang="fa-IR" sz="3000" dirty="0" smtClean="0"/>
              <a:t> </a:t>
            </a:r>
            <a:r>
              <a:rPr lang="fa-IR" sz="3000" dirty="0"/>
              <a:t>را بزرگتر کنیم ، زاویه ی شکست </a:t>
            </a:r>
            <a:r>
              <a:rPr lang="en-US" sz="3000" dirty="0" smtClean="0"/>
              <a:t> ƟR</a:t>
            </a:r>
            <a:r>
              <a:rPr lang="fa-IR" sz="3000" dirty="0" smtClean="0"/>
              <a:t>نیز </a:t>
            </a:r>
            <a:r>
              <a:rPr lang="fa-IR" sz="3000" dirty="0"/>
              <a:t>افزایش می یابد ،  اگر زاویه ی تابش را آنقدر زیاد کنیم که زاویه ی شکست مساوی 90 درجه بشود </a:t>
            </a:r>
            <a:r>
              <a:rPr lang="en-US" sz="3000" b="1" dirty="0" smtClean="0"/>
              <a:t>(</a:t>
            </a:r>
            <a:r>
              <a:rPr lang="en-US" sz="3000" dirty="0" smtClean="0"/>
              <a:t>ƟR=90)</a:t>
            </a:r>
            <a:r>
              <a:rPr lang="fa-IR" sz="3000" dirty="0" smtClean="0"/>
              <a:t>، </a:t>
            </a:r>
            <a:r>
              <a:rPr lang="fa-IR" sz="3000" dirty="0"/>
              <a:t>در این حالت انکسار نور وجود ندارد و انعکاس کلی رخ می </a:t>
            </a:r>
            <a:r>
              <a:rPr lang="fa-IR" sz="3000" dirty="0" smtClean="0"/>
              <a:t>دهد،به این زاویه ی تابش که زاویه ی شکست را برابر90 میکند زاویه ی بحرانی گویند وآن را با </a:t>
            </a:r>
            <a:r>
              <a:rPr lang="en-US" sz="3000" dirty="0" err="1" smtClean="0"/>
              <a:t>Ɵc</a:t>
            </a:r>
            <a:r>
              <a:rPr lang="fa-IR" sz="3000" dirty="0" smtClean="0"/>
              <a:t> نشان میدهند.(شکل2)</a:t>
            </a:r>
          </a:p>
          <a:p>
            <a:pPr marL="0" indent="0" algn="justLow" rtl="1">
              <a:buNone/>
            </a:pPr>
            <a:r>
              <a:rPr lang="fa-IR" sz="3000" dirty="0" smtClean="0"/>
              <a:t>4- </a:t>
            </a:r>
            <a:r>
              <a:rPr lang="fa-IR" sz="3000" dirty="0"/>
              <a:t>اگر زاویه ی تابش از زاویه ی بحرانی بیشتر شود </a:t>
            </a:r>
            <a:r>
              <a:rPr lang="fa-IR" sz="3000" b="1" dirty="0" smtClean="0"/>
              <a:t>(</a:t>
            </a:r>
            <a:r>
              <a:rPr lang="en-US" sz="3000" dirty="0" err="1" smtClean="0"/>
              <a:t>Ɵi</a:t>
            </a:r>
            <a:r>
              <a:rPr lang="en-US" sz="3000" dirty="0" smtClean="0"/>
              <a:t>&gt;</a:t>
            </a:r>
            <a:r>
              <a:rPr lang="en-US" sz="3000" dirty="0" err="1" smtClean="0"/>
              <a:t>Ɵc</a:t>
            </a:r>
            <a:r>
              <a:rPr lang="fa-IR" sz="3000" b="1" dirty="0" smtClean="0"/>
              <a:t>)</a:t>
            </a:r>
            <a:r>
              <a:rPr lang="fa-IR" sz="3000" dirty="0" smtClean="0"/>
              <a:t> </a:t>
            </a:r>
            <a:r>
              <a:rPr lang="fa-IR" sz="3000" dirty="0"/>
              <a:t>انعکاس کلی رخ می دهد و شعاع تابش به محیط اول باز می گردد و از سطح مشترک دو محیط نوری به خارج ساطع نمی شود که این وضعیت </a:t>
            </a:r>
            <a:r>
              <a:rPr lang="fa-IR" sz="3000" dirty="0" smtClean="0"/>
              <a:t>ایده</a:t>
            </a:r>
            <a:r>
              <a:rPr lang="en-US" sz="3000" dirty="0" smtClean="0"/>
              <a:t> </a:t>
            </a:r>
            <a:r>
              <a:rPr lang="fa-IR" sz="3000" dirty="0" smtClean="0"/>
              <a:t>آلی </a:t>
            </a:r>
            <a:r>
              <a:rPr lang="fa-IR" sz="3000" dirty="0"/>
              <a:t>است که در فیبر های نوری جهت انتقال نور بدان </a:t>
            </a:r>
            <a:r>
              <a:rPr lang="fa-IR" sz="3000" dirty="0" smtClean="0"/>
              <a:t>نیازمندیم. </a:t>
            </a:r>
            <a:r>
              <a:rPr lang="fa-IR" sz="3000" dirty="0"/>
              <a:t>(</a:t>
            </a:r>
            <a:r>
              <a:rPr lang="fa-IR" sz="3000" dirty="0" smtClean="0"/>
              <a:t>شکل3)</a:t>
            </a:r>
            <a:endParaRPr lang="en-US" sz="3000" dirty="0"/>
          </a:p>
          <a:p>
            <a:pPr marL="0" indent="0" algn="justLow" rtl="1">
              <a:buNone/>
            </a:pPr>
            <a:endParaRPr lang="en-US" sz="3000" dirty="0"/>
          </a:p>
        </p:txBody>
      </p:sp>
      <p:sp>
        <p:nvSpPr>
          <p:cNvPr id="3" name="Slide Number Placeholder 2"/>
          <p:cNvSpPr>
            <a:spLocks noGrp="1"/>
          </p:cNvSpPr>
          <p:nvPr>
            <p:ph type="sldNum" sz="quarter" idx="12"/>
          </p:nvPr>
        </p:nvSpPr>
        <p:spPr/>
        <p:txBody>
          <a:bodyPr/>
          <a:lstStyle/>
          <a:p>
            <a:fld id="{7875B7DD-5A0C-4F7D-A1B5-F1164463782B}" type="slidenum">
              <a:rPr lang="en-US" smtClean="0"/>
              <a:t>41</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955227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237" y="3394104"/>
            <a:ext cx="10515600" cy="1380722"/>
          </a:xfrm>
        </p:spPr>
        <p:txBody>
          <a:bodyPr>
            <a:normAutofit/>
          </a:bodyPr>
          <a:lstStyle/>
          <a:p>
            <a:r>
              <a:rPr lang="en-US" sz="3200" dirty="0" smtClean="0"/>
              <a:t>N2</a:t>
            </a:r>
            <a:br>
              <a:rPr lang="en-US" sz="3200" dirty="0" smtClean="0"/>
            </a:br>
            <a:r>
              <a:rPr lang="en-US" sz="3200" dirty="0" smtClean="0"/>
              <a:t>N1  </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8789" y="146513"/>
            <a:ext cx="10758364" cy="6711487"/>
          </a:xfrm>
        </p:spPr>
      </p:pic>
      <p:sp>
        <p:nvSpPr>
          <p:cNvPr id="3" name="Slide Number Placeholder 2"/>
          <p:cNvSpPr>
            <a:spLocks noGrp="1"/>
          </p:cNvSpPr>
          <p:nvPr>
            <p:ph type="sldNum" sz="quarter" idx="12"/>
          </p:nvPr>
        </p:nvSpPr>
        <p:spPr/>
        <p:txBody>
          <a:bodyPr/>
          <a:lstStyle/>
          <a:p>
            <a:fld id="{7875B7DD-5A0C-4F7D-A1B5-F1164463782B}" type="slidenum">
              <a:rPr lang="en-US" smtClean="0"/>
              <a:t>42</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06535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2-4 انتقال </a:t>
            </a:r>
            <a:r>
              <a:rPr lang="fa-IR" sz="4000" b="1" dirty="0">
                <a:solidFill>
                  <a:srgbClr val="0070C0"/>
                </a:solidFill>
                <a:cs typeface="EntezareZohoor B4" panose="00000700000000000000" pitchFamily="2" charset="-78"/>
              </a:rPr>
              <a:t>نور در فیبر نوری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a:t>نور در کابل فیبر نوری از دو قسمت مغزی و پوشش (غلاف) عبور می کند که هر کدام ضریب شکست های متفاوتی دارند. ضریب شکست </a:t>
            </a:r>
            <a:r>
              <a:rPr lang="fa-IR" sz="3200" dirty="0" smtClean="0"/>
              <a:t>مغزی</a:t>
            </a:r>
            <a:r>
              <a:rPr lang="en-US" sz="3200" dirty="0" smtClean="0"/>
              <a:t> n1 </a:t>
            </a:r>
            <a:r>
              <a:rPr lang="fa-IR" sz="3200" dirty="0" smtClean="0"/>
              <a:t>و </a:t>
            </a:r>
            <a:r>
              <a:rPr lang="fa-IR" sz="3200" dirty="0"/>
              <a:t>ضریب شکست پوشش </a:t>
            </a:r>
            <a:r>
              <a:rPr lang="en-US" sz="3200" dirty="0" smtClean="0"/>
              <a:t> n2 </a:t>
            </a:r>
            <a:r>
              <a:rPr lang="fa-IR" sz="3200" dirty="0"/>
              <a:t>می </a:t>
            </a:r>
            <a:r>
              <a:rPr lang="fa-IR" sz="3200" dirty="0" smtClean="0"/>
              <a:t>باشد،به </a:t>
            </a:r>
            <a:r>
              <a:rPr lang="fa-IR" sz="3200" dirty="0"/>
              <a:t>نحوی که </a:t>
            </a:r>
            <a:r>
              <a:rPr lang="en-US" sz="3200" dirty="0" smtClean="0"/>
              <a:t> n1 </a:t>
            </a:r>
            <a:r>
              <a:rPr lang="fa-IR" sz="3200" dirty="0" smtClean="0"/>
              <a:t>بزرگتر </a:t>
            </a:r>
            <a:r>
              <a:rPr lang="fa-IR" sz="3200" dirty="0"/>
              <a:t>از </a:t>
            </a:r>
            <a:r>
              <a:rPr lang="en-US" sz="3200" dirty="0" smtClean="0"/>
              <a:t> n2</a:t>
            </a:r>
            <a:r>
              <a:rPr lang="fa-IR" sz="3200" dirty="0" smtClean="0"/>
              <a:t>می باشد.</a:t>
            </a:r>
          </a:p>
          <a:p>
            <a:pPr marL="0" indent="0" algn="justLow" rtl="1">
              <a:buNone/>
            </a:pPr>
            <a:endParaRPr lang="fa-IR" sz="3200" dirty="0"/>
          </a:p>
          <a:p>
            <a:pPr marL="0" indent="0" algn="justLow" rtl="1">
              <a:buNone/>
            </a:pPr>
            <a:r>
              <a:rPr lang="fa-IR" sz="3200" dirty="0"/>
              <a:t>هنگامی که نور داخل مغزی می شود عینأ مانند حالتی است که نور از محیط غلیظ به محیط رقیق تابیده می شود. پس از برخورد نور به فصل مشترک دو محیط (مغزی و پوشش) ، منعکس شده و به محیط اول که همان مغزی فیبر </a:t>
            </a:r>
            <a:r>
              <a:rPr lang="fa-IR" sz="3200" dirty="0" smtClean="0"/>
              <a:t>نوری </a:t>
            </a:r>
            <a:r>
              <a:rPr lang="fa-IR" sz="3200" dirty="0"/>
              <a:t>است ، باز می گردد و به همین ترتیب پس از بار ها انعکاس در طول مسیر به انتهای فیبر می رسد.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28549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باید توجه داشت که زاویه ی </a:t>
            </a:r>
            <a:r>
              <a:rPr lang="en-US" sz="3200" dirty="0" err="1" smtClean="0"/>
              <a:t>Ɵi</a:t>
            </a:r>
            <a:r>
              <a:rPr lang="ar-IQ" sz="3200" dirty="0"/>
              <a:t> </a:t>
            </a:r>
            <a:r>
              <a:rPr lang="fa-IR" sz="3200" dirty="0" smtClean="0"/>
              <a:t>در </a:t>
            </a:r>
            <a:r>
              <a:rPr lang="fa-IR" sz="3200" dirty="0"/>
              <a:t>این حالت بزرگتر از زاویه ی </a:t>
            </a:r>
            <a:r>
              <a:rPr lang="en-US" sz="3200" dirty="0" err="1" smtClean="0"/>
              <a:t>Ɵc</a:t>
            </a:r>
            <a:r>
              <a:rPr lang="ar-IQ" sz="3200" dirty="0"/>
              <a:t> (</a:t>
            </a:r>
            <a:r>
              <a:rPr lang="fa-IR" sz="3200" dirty="0" smtClean="0"/>
              <a:t>زاویه </a:t>
            </a:r>
            <a:r>
              <a:rPr lang="fa-IR" sz="3200" dirty="0"/>
              <a:t>ی بحرانی) می باشد و اگر </a:t>
            </a:r>
            <a:r>
              <a:rPr lang="en-US" sz="3200" dirty="0" err="1" smtClean="0"/>
              <a:t>Ɵi</a:t>
            </a:r>
            <a:r>
              <a:rPr lang="ar-IQ" sz="3200" dirty="0" smtClean="0"/>
              <a:t> </a:t>
            </a:r>
            <a:r>
              <a:rPr lang="el-GR" sz="3200" dirty="0" smtClean="0"/>
              <a:t> </a:t>
            </a:r>
            <a:r>
              <a:rPr lang="fa-IR" sz="3200" dirty="0"/>
              <a:t>از </a:t>
            </a:r>
            <a:r>
              <a:rPr lang="en-US" sz="3200" dirty="0" err="1" smtClean="0"/>
              <a:t>Ɵc</a:t>
            </a:r>
            <a:r>
              <a:rPr lang="ar-IQ" sz="3200" dirty="0" smtClean="0"/>
              <a:t> </a:t>
            </a:r>
            <a:r>
              <a:rPr lang="fa-IR" sz="3200" dirty="0" smtClean="0"/>
              <a:t>کمتر </a:t>
            </a:r>
            <a:r>
              <a:rPr lang="fa-IR" sz="3200" dirty="0"/>
              <a:t>باشد ، نور تابیده شده از مرز بین مغزی وپوشش عبور کرده و در فیبر منتقل نمی گردد.</a:t>
            </a:r>
          </a:p>
          <a:p>
            <a:pPr marL="0" indent="0" algn="justLow" rtl="1">
              <a:buNone/>
            </a:pPr>
            <a:r>
              <a:rPr lang="fa-IR" sz="3200" dirty="0"/>
              <a:t>بنابراین شرط انتقال نور در فیبر نوری را می توان به صورت </a:t>
            </a:r>
            <a:r>
              <a:rPr lang="en-US" sz="3200" dirty="0" err="1" smtClean="0"/>
              <a:t>Ɵ</a:t>
            </a:r>
            <a:r>
              <a:rPr lang="en-US" sz="3200" dirty="0" err="1"/>
              <a:t>c</a:t>
            </a:r>
            <a:r>
              <a:rPr lang="el-GR" sz="3200" dirty="0" smtClean="0"/>
              <a:t>‹</a:t>
            </a:r>
            <a:r>
              <a:rPr lang="en-US" sz="3200" dirty="0" err="1" smtClean="0"/>
              <a:t>Ɵi</a:t>
            </a:r>
            <a:r>
              <a:rPr lang="ar-IQ" sz="3200" dirty="0" smtClean="0"/>
              <a:t> </a:t>
            </a:r>
            <a:r>
              <a:rPr lang="el-GR" sz="3200" dirty="0" smtClean="0"/>
              <a:t> </a:t>
            </a:r>
            <a:r>
              <a:rPr lang="fa-IR" sz="3200" dirty="0"/>
              <a:t>نوشت. با توجه به قانون اسنل می توان نوشت : </a:t>
            </a:r>
          </a:p>
          <a:p>
            <a:pPr marL="0" indent="0" algn="justLow">
              <a:buNone/>
            </a:pPr>
            <a:r>
              <a:rPr lang="en-US" sz="3200" dirty="0" smtClean="0"/>
              <a:t>n1</a:t>
            </a:r>
            <a:r>
              <a:rPr lang="ar-IQ" sz="3200" dirty="0" smtClean="0"/>
              <a:t>.</a:t>
            </a:r>
            <a:r>
              <a:rPr lang="en-US" sz="3200" dirty="0" err="1" smtClean="0"/>
              <a:t>sinƟc</a:t>
            </a:r>
            <a:r>
              <a:rPr lang="en-US" sz="3200" dirty="0" smtClean="0"/>
              <a:t>=N2  </a:t>
            </a:r>
            <a:r>
              <a:rPr lang="ar-IQ" sz="3200" dirty="0" smtClean="0"/>
              <a:t>&lt;=</a:t>
            </a:r>
            <a:r>
              <a:rPr lang="en-US" sz="3200" dirty="0" smtClean="0"/>
              <a:t>   </a:t>
            </a:r>
            <a:r>
              <a:rPr lang="en-US" sz="3200" dirty="0" err="1" smtClean="0"/>
              <a:t>sin</a:t>
            </a:r>
            <a:r>
              <a:rPr lang="en-US" sz="3200" dirty="0" err="1"/>
              <a:t>Ɵ</a:t>
            </a:r>
            <a:r>
              <a:rPr lang="en-US" sz="3200" dirty="0" err="1" smtClean="0"/>
              <a:t>c</a:t>
            </a:r>
            <a:r>
              <a:rPr lang="en-US" sz="3200" dirty="0" smtClean="0"/>
              <a:t> =N2/N1</a:t>
            </a:r>
            <a:endParaRPr lang="en-US" sz="3200" dirty="0"/>
          </a:p>
          <a:p>
            <a:pPr marL="0" indent="0" algn="justLow" rtl="1">
              <a:buNone/>
            </a:pP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332" y="4943959"/>
            <a:ext cx="7233955" cy="1914041"/>
          </a:xfrm>
          <a:prstGeom prst="rect">
            <a:avLst/>
          </a:prstGeom>
        </p:spPr>
      </p:pic>
      <p:sp>
        <p:nvSpPr>
          <p:cNvPr id="5" name="Slide Number Placeholder 4"/>
          <p:cNvSpPr>
            <a:spLocks noGrp="1"/>
          </p:cNvSpPr>
          <p:nvPr>
            <p:ph type="sldNum" sz="quarter" idx="12"/>
          </p:nvPr>
        </p:nvSpPr>
        <p:spPr/>
        <p:txBody>
          <a:bodyPr/>
          <a:lstStyle/>
          <a:p>
            <a:fld id="{7875B7DD-5A0C-4F7D-A1B5-F1164463782B}" type="slidenum">
              <a:rPr lang="en-US" smtClean="0"/>
              <a:t>44</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3225122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2-5 زاویه </a:t>
            </a:r>
            <a:r>
              <a:rPr lang="fa-IR" sz="4000" b="1" dirty="0">
                <a:solidFill>
                  <a:srgbClr val="0070C0"/>
                </a:solidFill>
                <a:cs typeface="EntezareZohoor B4" panose="00000700000000000000" pitchFamily="2" charset="-78"/>
              </a:rPr>
              <a:t>ی پذیرش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7" name="Content Placeholder 6"/>
          <p:cNvSpPr>
            <a:spLocks noGrp="1"/>
          </p:cNvSpPr>
          <p:nvPr>
            <p:ph idx="1"/>
          </p:nvPr>
        </p:nvSpPr>
        <p:spPr/>
        <p:txBody>
          <a:bodyPr>
            <a:normAutofit/>
          </a:bodyPr>
          <a:lstStyle/>
          <a:p>
            <a:pPr marL="0" indent="0" algn="justLow" rtl="1">
              <a:buNone/>
            </a:pPr>
            <a:r>
              <a:rPr lang="fa-IR" sz="3200" dirty="0"/>
              <a:t>برای هر فیبر محدوده ی مشخصی وجود دارد که اگر نور در آن محدود وارد فیبر شود، در طول آن منتقل خواهد شد</a:t>
            </a:r>
            <a:endParaRPr lang="en-US" sz="3200" dirty="0"/>
          </a:p>
          <a:p>
            <a:pPr marL="0" indent="0" algn="justLow" rtl="1">
              <a:buNone/>
            </a:pPr>
            <a:r>
              <a:rPr lang="fa-IR" sz="3200" dirty="0" smtClean="0"/>
              <a:t>به </a:t>
            </a:r>
            <a:r>
              <a:rPr lang="fa-IR" sz="3200" dirty="0"/>
              <a:t>عبارت دیگر ، زاویه ای است که نور تابیده شده به به فیبر باید با محور طولی ایجاد کند به طوری که پس از ورود به فیبر در مرز مغزی و پوشش خارجی بشکند و تمامأ به داخل فیبر منعکس </a:t>
            </a:r>
            <a:r>
              <a:rPr lang="fa-IR" sz="3200" dirty="0" smtClean="0"/>
              <a:t>شود.این زاویه نسبت خط عمود بر ورودی فیبر نوری تشکیل مخروطی به نام </a:t>
            </a:r>
            <a:r>
              <a:rPr lang="fa-IR" sz="3200" b="1" dirty="0" smtClean="0"/>
              <a:t>مخروط پزیرش </a:t>
            </a:r>
            <a:r>
              <a:rPr lang="fa-IR" sz="3200" dirty="0" smtClean="0"/>
              <a:t>می دهد.</a:t>
            </a:r>
            <a:endParaRPr lang="fa-IR" sz="3200" dirty="0"/>
          </a:p>
        </p:txBody>
      </p:sp>
      <p:sp>
        <p:nvSpPr>
          <p:cNvPr id="3" name="Slide Number Placeholder 2"/>
          <p:cNvSpPr>
            <a:spLocks noGrp="1"/>
          </p:cNvSpPr>
          <p:nvPr>
            <p:ph type="sldNum" sz="quarter" idx="12"/>
          </p:nvPr>
        </p:nvSpPr>
        <p:spPr/>
        <p:txBody>
          <a:bodyPr/>
          <a:lstStyle/>
          <a:p>
            <a:fld id="{7875B7DD-5A0C-4F7D-A1B5-F1164463782B}" type="slidenum">
              <a:rPr lang="en-US" smtClean="0"/>
              <a:t>45</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26321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75B7DD-5A0C-4F7D-A1B5-F1164463782B}" type="slidenum">
              <a:rPr lang="en-US" smtClean="0"/>
              <a:t>46</a:t>
            </a:fld>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4848" y="2084662"/>
            <a:ext cx="8363697" cy="3877714"/>
          </a:xfrm>
          <a:prstGeom prst="rect">
            <a:avLst/>
          </a:prstGeom>
        </p:spPr>
      </p:pic>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1086513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fa-IR" sz="4000"/>
              <a:t>فصل </a:t>
            </a:r>
            <a:r>
              <a:rPr lang="fa-IR" sz="4000" smtClean="0"/>
              <a:t>سوم</a:t>
            </a:r>
            <a:endParaRPr lang="fa-IR" sz="4000" dirty="0"/>
          </a:p>
          <a:p>
            <a:pPr marL="0" indent="0" algn="ctr">
              <a:buNone/>
            </a:pPr>
            <a:endParaRPr lang="fa-IR" sz="4000" dirty="0"/>
          </a:p>
          <a:p>
            <a:pPr marL="0" indent="0" algn="ctr">
              <a:buNone/>
            </a:pPr>
            <a:endParaRPr lang="fa-IR" sz="4000" dirty="0"/>
          </a:p>
          <a:p>
            <a:pPr marL="0" indent="0" algn="ctr">
              <a:buNone/>
            </a:pPr>
            <a:r>
              <a:rPr lang="fa-IR" sz="4000" dirty="0"/>
              <a:t>ساختمان فیبر نوری</a:t>
            </a:r>
          </a:p>
          <a:p>
            <a:pPr marL="0" indent="0" algn="ctr">
              <a:buNone/>
            </a:pPr>
            <a:endParaRPr lang="fa-IR" sz="4000" dirty="0"/>
          </a:p>
        </p:txBody>
      </p:sp>
      <p:sp>
        <p:nvSpPr>
          <p:cNvPr id="4" name="Slide Number Placeholder 3"/>
          <p:cNvSpPr>
            <a:spLocks noGrp="1"/>
          </p:cNvSpPr>
          <p:nvPr>
            <p:ph type="sldNum" sz="quarter" idx="12"/>
          </p:nvPr>
        </p:nvSpPr>
        <p:spPr/>
        <p:txBody>
          <a:bodyPr/>
          <a:lstStyle/>
          <a:p>
            <a:fld id="{7875B7DD-5A0C-4F7D-A1B5-F1164463782B}"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337359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3-1 ساختمان </a:t>
            </a:r>
            <a:r>
              <a:rPr lang="fa-IR" sz="4000" b="1" dirty="0">
                <a:solidFill>
                  <a:srgbClr val="0070C0"/>
                </a:solidFill>
                <a:cs typeface="EntezareZohoor B4" panose="00000700000000000000" pitchFamily="2" charset="-78"/>
              </a:rPr>
              <a:t>فیبر نوری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algn="justLow" rtl="1"/>
            <a:r>
              <a:rPr lang="fa-IR" sz="3200" dirty="0" smtClean="0"/>
              <a:t>تار </a:t>
            </a:r>
            <a:r>
              <a:rPr lang="fa-IR" sz="3200" dirty="0"/>
              <a:t>نوری  از دو بخش اصلی تشکیل می شود : هسته و پوشش </a:t>
            </a:r>
            <a:r>
              <a:rPr lang="en-US" sz="3200" dirty="0" smtClean="0"/>
              <a:t>)</a:t>
            </a:r>
            <a:r>
              <a:rPr lang="fa-IR" sz="3200" dirty="0" smtClean="0"/>
              <a:t>ساخته </a:t>
            </a:r>
            <a:r>
              <a:rPr lang="fa-IR" sz="3200" dirty="0"/>
              <a:t>شده از یک ماده ی شفاف نوری </a:t>
            </a:r>
            <a:r>
              <a:rPr lang="fa-IR" sz="3200" dirty="0" smtClean="0"/>
              <a:t>مثلا </a:t>
            </a:r>
            <a:r>
              <a:rPr lang="fa-IR" sz="3200" dirty="0"/>
              <a:t>شیشه سیلیکای گداخته) ، و روکش.</a:t>
            </a:r>
          </a:p>
          <a:p>
            <a:pPr algn="justLow" rtl="1"/>
            <a:r>
              <a:rPr lang="fa-IR" sz="3200" dirty="0"/>
              <a:t>هسته در مرکز تار نوری قرار دارد و برای هدایت نور به کار می رود. هدایت موج فقط در داخل هسته امکان پذیر است ، زیرا ضریب شکست هسته </a:t>
            </a:r>
            <a:r>
              <a:rPr lang="en-US" sz="3200" dirty="0" smtClean="0"/>
              <a:t> n1</a:t>
            </a:r>
            <a:r>
              <a:rPr lang="fa-IR" sz="3200" dirty="0" smtClean="0"/>
              <a:t>از </a:t>
            </a:r>
            <a:r>
              <a:rPr lang="fa-IR" sz="3200" dirty="0"/>
              <a:t>ضریب شکست </a:t>
            </a:r>
            <a:r>
              <a:rPr lang="fa-IR" sz="3200" dirty="0" smtClean="0"/>
              <a:t>پوشش</a:t>
            </a:r>
            <a:r>
              <a:rPr lang="en-US" sz="3200" dirty="0" smtClean="0"/>
              <a:t> n2 </a:t>
            </a:r>
            <a:r>
              <a:rPr lang="fa-IR" sz="3200" dirty="0"/>
              <a:t>بزرگ تر است. مد ها با انعکاس کلی مداوم در حد فاصل هسته و پوشش ، درون هسته باقی می مانند.</a:t>
            </a:r>
          </a:p>
          <a:p>
            <a:pPr algn="justLow" rtl="1"/>
            <a:r>
              <a:rPr lang="fa-IR" sz="3200" dirty="0"/>
              <a:t>روکش در حقیقت لایه ای است </a:t>
            </a:r>
            <a:r>
              <a:rPr lang="fa-IR" sz="3200" dirty="0" smtClean="0"/>
              <a:t>که </a:t>
            </a:r>
            <a:r>
              <a:rPr lang="fa-IR" sz="3200" dirty="0"/>
              <a:t>سطح پوشش را مستقیما در بر می گیرد. برای تزویج نور به داخل یا خارج تار و یا اتصال تار ها به یکدیگر ، بایستی بتوان روکش را از آن جدا کرد.</a:t>
            </a:r>
          </a:p>
          <a:p>
            <a:pPr marL="0" indent="0" algn="justLow" rtl="1">
              <a:buNone/>
            </a:pPr>
            <a:endParaRPr lang="fa-IR" sz="3200" dirty="0"/>
          </a:p>
          <a:p>
            <a:pPr algn="justLow" rtl="1"/>
            <a:endParaRPr lang="fa-IR" sz="3200" dirty="0"/>
          </a:p>
          <a:p>
            <a:pPr algn="justLow" rtl="1"/>
            <a:endParaRPr lang="fa-IR" sz="3200" dirty="0"/>
          </a:p>
          <a:p>
            <a:pPr algn="justLow" rtl="1"/>
            <a:endParaRPr lang="fa-IR" sz="3200" dirty="0"/>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8663905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62373"/>
            <a:ext cx="10515600" cy="5014590"/>
          </a:xfrm>
        </p:spPr>
        <p:txBody>
          <a:bodyPr>
            <a:noAutofit/>
          </a:bodyPr>
          <a:lstStyle/>
          <a:p>
            <a:pPr algn="justLow" rtl="1"/>
            <a:r>
              <a:rPr lang="fa-IR" sz="3000" dirty="0"/>
              <a:t>روکش ضمن این که می تواند از چندین لایه ی پلاستیکی تشکیل شود ، می بایست تمام طول تار را بدون هیچ گونه لختی یا تغییراتی در ضخامت آن ، به شکل یکنواخت بپوشاند.</a:t>
            </a:r>
          </a:p>
          <a:p>
            <a:pPr algn="justLow" rtl="1"/>
            <a:r>
              <a:rPr lang="fa-IR" sz="3000" dirty="0"/>
              <a:t> روکش ممکن است دارای نمای رنگی و در صورت لزوم نشانه های حلقوی باشد. ضریب شکست روکش ، از ضریب شکست پوشش بیشتر است ، و بنابراین نور وارد شده ناخواسته به داخل پوشش پس از طی چندین متر در داخل پلاستیک آن جذب می شود.</a:t>
            </a:r>
          </a:p>
          <a:p>
            <a:pPr algn="justLow" rtl="1"/>
            <a:r>
              <a:rPr lang="fa-IR" sz="3000" dirty="0"/>
              <a:t>نمونه هایی از ضرایب شکست تار نوری : هسته </a:t>
            </a:r>
            <a:r>
              <a:rPr lang="en-US" sz="3000" dirty="0" smtClean="0"/>
              <a:t>1.48</a:t>
            </a:r>
            <a:r>
              <a:rPr lang="fa-IR" sz="3000" dirty="0" smtClean="0"/>
              <a:t> </a:t>
            </a:r>
            <a:r>
              <a:rPr lang="fa-IR" sz="3000" dirty="0"/>
              <a:t>، پوشش </a:t>
            </a:r>
            <a:r>
              <a:rPr lang="en-US" sz="3000" dirty="0" smtClean="0"/>
              <a:t>1.46</a:t>
            </a:r>
            <a:r>
              <a:rPr lang="fa-IR" sz="3000" dirty="0" smtClean="0"/>
              <a:t> </a:t>
            </a:r>
            <a:r>
              <a:rPr lang="fa-IR" sz="3000" dirty="0"/>
              <a:t>، روکش </a:t>
            </a:r>
            <a:r>
              <a:rPr lang="en-US" sz="3000" dirty="0" smtClean="0"/>
              <a:t>1.52</a:t>
            </a:r>
            <a:r>
              <a:rPr lang="fa-IR" sz="3000" dirty="0" smtClean="0"/>
              <a:t> </a:t>
            </a:r>
            <a:endParaRPr lang="fa-IR" sz="3000" dirty="0"/>
          </a:p>
          <a:p>
            <a:pPr algn="justLow" rtl="1"/>
            <a:r>
              <a:rPr lang="fa-IR" sz="3000" dirty="0"/>
              <a:t>روکش از نظر مکانیکی باید تار نوری را در مقابل آثار خارجی و نیرو های جذبی بر شیء که ممکن است آن را در حد میکرو متری خم کرده و سبب تضعیف اضافی شوند ، محافظت کند.</a:t>
            </a:r>
          </a:p>
          <a:p>
            <a:pPr algn="justLow" rtl="1"/>
            <a:endParaRPr lang="en-US" sz="3000" dirty="0"/>
          </a:p>
        </p:txBody>
      </p:sp>
      <p:sp>
        <p:nvSpPr>
          <p:cNvPr id="4" name="Slide Number Placeholder 3"/>
          <p:cNvSpPr>
            <a:spLocks noGrp="1"/>
          </p:cNvSpPr>
          <p:nvPr>
            <p:ph type="sldNum" sz="quarter" idx="12"/>
          </p:nvPr>
        </p:nvSpPr>
        <p:spPr/>
        <p:txBody>
          <a:bodyPr/>
          <a:lstStyle/>
          <a:p>
            <a:fld id="{7875B7DD-5A0C-4F7D-A1B5-F1164463782B}"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19055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55286" y="365125"/>
            <a:ext cx="8831154" cy="5824538"/>
          </a:xfrm>
        </p:spPr>
        <p:txBody>
          <a:bodyPr>
            <a:noAutofit/>
          </a:bodyPr>
          <a:lstStyle/>
          <a:p>
            <a:pPr marL="0" indent="0">
              <a:buNone/>
            </a:pPr>
            <a:r>
              <a:rPr lang="en-US" sz="2600" dirty="0" smtClean="0"/>
              <a:t>104………………………………………………………………………..………</a:t>
            </a:r>
          </a:p>
          <a:p>
            <a:pPr marL="0" indent="0">
              <a:buNone/>
            </a:pPr>
            <a:r>
              <a:rPr lang="en-US" sz="2600" dirty="0" smtClean="0"/>
              <a:t>106………………….……………………………………………………………………</a:t>
            </a:r>
          </a:p>
          <a:p>
            <a:pPr marL="0" indent="0">
              <a:buNone/>
            </a:pPr>
            <a:r>
              <a:rPr lang="en-US" sz="2600" dirty="0" smtClean="0"/>
              <a:t>108……………………………………….……………………………</a:t>
            </a:r>
          </a:p>
          <a:p>
            <a:pPr marL="0" indent="0">
              <a:buNone/>
            </a:pPr>
            <a:r>
              <a:rPr lang="en-US" sz="2600" dirty="0" smtClean="0"/>
              <a:t>114………………………………………</a:t>
            </a:r>
          </a:p>
          <a:p>
            <a:pPr marL="0" indent="0">
              <a:buNone/>
            </a:pPr>
            <a:r>
              <a:rPr lang="en-US" sz="2600" dirty="0" smtClean="0"/>
              <a:t>116……........…….……………………………………………………….</a:t>
            </a:r>
          </a:p>
          <a:p>
            <a:pPr marL="0" indent="0">
              <a:buNone/>
            </a:pPr>
            <a:r>
              <a:rPr lang="en-US" sz="2600" dirty="0" smtClean="0"/>
              <a:t>119………………………………....................................................</a:t>
            </a:r>
          </a:p>
          <a:p>
            <a:pPr marL="0" indent="0">
              <a:buNone/>
            </a:pPr>
            <a:r>
              <a:rPr lang="en-US" sz="2600" dirty="0" smtClean="0"/>
              <a:t>120………………………………..</a:t>
            </a:r>
          </a:p>
          <a:p>
            <a:pPr marL="0" indent="0">
              <a:buNone/>
            </a:pPr>
            <a:r>
              <a:rPr lang="en-US" sz="2600" dirty="0" smtClean="0"/>
              <a:t>126………………………………………………………………...</a:t>
            </a:r>
          </a:p>
          <a:p>
            <a:pPr marL="0" indent="0">
              <a:buNone/>
            </a:pPr>
            <a:r>
              <a:rPr lang="en-US" sz="2600" dirty="0" smtClean="0"/>
              <a:t>129………………………………………………………………………….....</a:t>
            </a:r>
          </a:p>
          <a:p>
            <a:pPr marL="0" indent="0">
              <a:buNone/>
            </a:pPr>
            <a:endParaRPr lang="en-US" sz="2600" dirty="0"/>
          </a:p>
          <a:p>
            <a:pPr marL="0" indent="0">
              <a:buNone/>
            </a:pPr>
            <a:r>
              <a:rPr lang="en-US" sz="2600" dirty="0" smtClean="0"/>
              <a:t>131………………………………………………………………….……</a:t>
            </a:r>
          </a:p>
          <a:p>
            <a:pPr marL="0" indent="0">
              <a:buNone/>
            </a:pPr>
            <a:r>
              <a:rPr lang="en-US" sz="2600" dirty="0" smtClean="0"/>
              <a:t>132……………………………………………………………………………….…</a:t>
            </a:r>
          </a:p>
        </p:txBody>
      </p:sp>
      <p:sp>
        <p:nvSpPr>
          <p:cNvPr id="6" name="Content Placeholder 5"/>
          <p:cNvSpPr>
            <a:spLocks noGrp="1"/>
          </p:cNvSpPr>
          <p:nvPr>
            <p:ph sz="quarter" idx="4"/>
          </p:nvPr>
        </p:nvSpPr>
        <p:spPr>
          <a:xfrm>
            <a:off x="3828081" y="365125"/>
            <a:ext cx="7527307" cy="5824538"/>
          </a:xfrm>
        </p:spPr>
        <p:txBody>
          <a:bodyPr>
            <a:normAutofit/>
          </a:bodyPr>
          <a:lstStyle/>
          <a:p>
            <a:pPr marL="0" indent="0" algn="r" rtl="1">
              <a:buNone/>
            </a:pPr>
            <a:r>
              <a:rPr lang="fa-IR" sz="2600" dirty="0">
                <a:cs typeface="B Nazanin" panose="00000400000000000000" pitchFamily="2" charset="-78"/>
              </a:rPr>
              <a:t>4-1-8پردازشگر سیگنال </a:t>
            </a:r>
          </a:p>
          <a:p>
            <a:pPr marL="0" indent="0" algn="r" rtl="1">
              <a:buNone/>
            </a:pPr>
            <a:r>
              <a:rPr lang="fa-IR" sz="2600" dirty="0" smtClean="0">
                <a:cs typeface="B Nazanin" panose="00000400000000000000" pitchFamily="2" charset="-78"/>
              </a:rPr>
              <a:t>4-1-9پیام خروجی</a:t>
            </a:r>
          </a:p>
          <a:p>
            <a:pPr marL="0" indent="0" algn="r" rtl="1">
              <a:buNone/>
            </a:pPr>
            <a:r>
              <a:rPr lang="fa-IR" sz="2600" dirty="0" smtClean="0">
                <a:cs typeface="B Nazanin" panose="00000400000000000000" pitchFamily="2" charset="-78"/>
              </a:rPr>
              <a:t>4-2 عناصر خط انتقال فیبر نوری</a:t>
            </a:r>
          </a:p>
          <a:p>
            <a:pPr marL="0" indent="0" algn="r" rtl="1">
              <a:buNone/>
            </a:pPr>
            <a:r>
              <a:rPr lang="fa-IR" sz="2600" dirty="0" smtClean="0">
                <a:cs typeface="B Nazanin" panose="00000400000000000000" pitchFamily="2" charset="-78"/>
              </a:rPr>
              <a:t>4-3 رابطه توزیع کننده داده در شبکه ی فیبر نوری(</a:t>
            </a:r>
            <a:r>
              <a:rPr lang="en-US" sz="2600" dirty="0" smtClean="0">
                <a:cs typeface="B Nazanin" panose="00000400000000000000" pitchFamily="2" charset="-78"/>
              </a:rPr>
              <a:t>(FDDI</a:t>
            </a:r>
            <a:endParaRPr lang="ar-IQ" sz="2600" dirty="0">
              <a:cs typeface="B Nazanin" panose="00000400000000000000" pitchFamily="2" charset="-78"/>
            </a:endParaRPr>
          </a:p>
          <a:p>
            <a:pPr marL="0" indent="0" algn="r" rtl="1">
              <a:buNone/>
            </a:pPr>
            <a:r>
              <a:rPr lang="ar-IQ" sz="2600" dirty="0" smtClean="0">
                <a:cs typeface="B Nazanin" panose="00000400000000000000" pitchFamily="2" charset="-78"/>
              </a:rPr>
              <a:t>4-4 </a:t>
            </a:r>
            <a:r>
              <a:rPr lang="fa-IR" sz="2600" dirty="0" smtClean="0">
                <a:cs typeface="B Nazanin" panose="00000400000000000000" pitchFamily="2" charset="-78"/>
              </a:rPr>
              <a:t>شبکه ی نوری سنکرون</a:t>
            </a:r>
          </a:p>
          <a:p>
            <a:pPr marL="0" indent="0" algn="r" rtl="1">
              <a:buNone/>
            </a:pPr>
            <a:r>
              <a:rPr lang="fa-IR" sz="2600" dirty="0" smtClean="0">
                <a:cs typeface="B Nazanin" panose="00000400000000000000" pitchFamily="2" charset="-78"/>
              </a:rPr>
              <a:t>4-5 فرستنده های نوری</a:t>
            </a:r>
          </a:p>
          <a:p>
            <a:pPr marL="0" indent="0" algn="r" rtl="1">
              <a:buNone/>
            </a:pPr>
            <a:r>
              <a:rPr lang="fa-IR" sz="2600" dirty="0" smtClean="0">
                <a:cs typeface="B Nazanin" panose="00000400000000000000" pitchFamily="2" charset="-78"/>
              </a:rPr>
              <a:t>4-5-1ویژگی های منابع نور مورد استفاده در سیستم های نوری</a:t>
            </a:r>
          </a:p>
          <a:p>
            <a:pPr marL="0" indent="0" algn="r" rtl="1">
              <a:buNone/>
            </a:pPr>
            <a:r>
              <a:rPr lang="fa-IR" sz="2600" dirty="0" smtClean="0">
                <a:cs typeface="B Nazanin" panose="00000400000000000000" pitchFamily="2" charset="-78"/>
              </a:rPr>
              <a:t>4-5-2تفاوت نور لیزر و نور معمولی</a:t>
            </a:r>
          </a:p>
          <a:p>
            <a:pPr marL="0" indent="0" algn="r" rtl="1">
              <a:buNone/>
            </a:pPr>
            <a:r>
              <a:rPr lang="fa-IR" sz="2600" dirty="0" smtClean="0">
                <a:cs typeface="B Nazanin" panose="00000400000000000000" pitchFamily="2" charset="-78"/>
              </a:rPr>
              <a:t>4-6 آشکار ساز های نوری</a:t>
            </a:r>
          </a:p>
          <a:p>
            <a:pPr marL="0" indent="0" algn="r" rtl="1">
              <a:buNone/>
            </a:pPr>
            <a:endParaRPr lang="fa-IR" sz="2600" dirty="0">
              <a:cs typeface="B Nazanin" panose="00000400000000000000" pitchFamily="2" charset="-78"/>
            </a:endParaRPr>
          </a:p>
          <a:p>
            <a:pPr marL="0" indent="0" algn="r" rtl="1">
              <a:buNone/>
            </a:pPr>
            <a:r>
              <a:rPr lang="fa-IR" sz="2600" b="1" dirty="0" smtClean="0">
                <a:cs typeface="B Nazanin" panose="00000400000000000000" pitchFamily="2" charset="-78"/>
              </a:rPr>
              <a:t>فصل پنجم:طراحی شبکه ی کابل</a:t>
            </a:r>
          </a:p>
          <a:p>
            <a:pPr marL="0" indent="0" algn="r" rtl="1">
              <a:buNone/>
            </a:pPr>
            <a:r>
              <a:rPr lang="fa-IR" sz="2600" dirty="0" smtClean="0">
                <a:cs typeface="B Nazanin" panose="00000400000000000000" pitchFamily="2" charset="-78"/>
              </a:rPr>
              <a:t>5-1 طراحی شبکه کابل</a:t>
            </a:r>
          </a:p>
        </p:txBody>
      </p:sp>
      <p:sp>
        <p:nvSpPr>
          <p:cNvPr id="7" name="Slide Number Placeholder 6"/>
          <p:cNvSpPr>
            <a:spLocks noGrp="1"/>
          </p:cNvSpPr>
          <p:nvPr>
            <p:ph type="sldNum" sz="quarter" idx="12"/>
          </p:nvPr>
        </p:nvSpPr>
        <p:spPr/>
        <p:txBody>
          <a:bodyPr/>
          <a:lstStyle/>
          <a:p>
            <a:fld id="{7875B7DD-5A0C-4F7D-A1B5-F1164463782B}" type="slidenum">
              <a:rPr lang="en-US" smtClean="0"/>
              <a:t>5</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586085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191081"/>
            <a:ext cx="4708054" cy="1569351"/>
          </a:xfr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475" y="1766887"/>
            <a:ext cx="8401050" cy="332422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0" y="4572000"/>
            <a:ext cx="2286000" cy="228600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0" y="0"/>
            <a:ext cx="2286000" cy="214026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6660"/>
            <a:ext cx="2774197" cy="2133600"/>
          </a:xfrm>
          <a:prstGeom prst="rect">
            <a:avLst/>
          </a:prstGeom>
        </p:spPr>
      </p:pic>
      <p:sp>
        <p:nvSpPr>
          <p:cNvPr id="3" name="Slide Number Placeholder 2"/>
          <p:cNvSpPr>
            <a:spLocks noGrp="1"/>
          </p:cNvSpPr>
          <p:nvPr>
            <p:ph type="sldNum" sz="quarter" idx="12"/>
          </p:nvPr>
        </p:nvSpPr>
        <p:spPr/>
        <p:txBody>
          <a:bodyPr/>
          <a:lstStyle/>
          <a:p>
            <a:fld id="{7875B7DD-5A0C-4F7D-A1B5-F1164463782B}"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037506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3-2 خصوصیات سلیکای گداخته:</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a:t>شیشه سیلیکای گداخته ، محیطی یک روند است یعنی این که خواص فیزیکی آن در تمام جهات برابر است.</a:t>
            </a:r>
          </a:p>
          <a:p>
            <a:pPr marL="0" indent="0" algn="justLow" rtl="1">
              <a:buNone/>
            </a:pPr>
            <a:r>
              <a:rPr lang="fa-IR" sz="3200" dirty="0"/>
              <a:t> رفتار آن با تغییر سریع درجه حرارت ، کاملا روشن است. به واسطه ی دارا بودن ضریب انبساط حرارتی خطی و بی نهایت </a:t>
            </a:r>
            <a:r>
              <a:rPr lang="fa-IR" sz="3200" dirty="0" smtClean="0"/>
              <a:t>کوچک، </a:t>
            </a:r>
            <a:r>
              <a:rPr lang="fa-IR" sz="3200" dirty="0"/>
              <a:t>در مقابل تغییرات درجه حرارت ، به نحو فوق العاده ای مقاوم است.</a:t>
            </a:r>
          </a:p>
          <a:p>
            <a:pPr marL="0" indent="0" algn="justLow" rtl="1">
              <a:buNone/>
            </a:pPr>
            <a:endParaRPr lang="fa-IR" sz="2400" dirty="0"/>
          </a:p>
          <a:p>
            <a:pPr marL="0" indent="0" algn="justLow" rtl="1">
              <a:buNone/>
            </a:pPr>
            <a:r>
              <a:rPr lang="fa-IR" sz="2400" dirty="0" smtClean="0"/>
              <a:t>                     مشخصات شیشه سلیکای </a:t>
            </a:r>
          </a:p>
          <a:p>
            <a:pPr marL="0" lvl="0" indent="0" algn="justLow" rtl="1">
              <a:lnSpc>
                <a:spcPct val="100000"/>
              </a:lnSpc>
              <a:spcBef>
                <a:spcPts val="0"/>
              </a:spcBef>
              <a:buNone/>
            </a:pPr>
            <a:r>
              <a:rPr lang="fa-IR" sz="2400" dirty="0"/>
              <a:t> </a:t>
            </a:r>
            <a:r>
              <a:rPr lang="fa-IR" sz="2400" dirty="0" smtClean="0"/>
              <a:t>                            </a:t>
            </a:r>
            <a:endParaRPr lang="en-US" sz="2400" b="1" dirty="0">
              <a:solidFill>
                <a:prstClr val="white"/>
              </a:solidFill>
              <a:latin typeface="Times New Roman" panose="02020603050405020304" pitchFamily="18" charset="0"/>
              <a:ea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98713338"/>
              </p:ext>
            </p:extLst>
          </p:nvPr>
        </p:nvGraphicFramePr>
        <p:xfrm>
          <a:off x="123986" y="4169044"/>
          <a:ext cx="6801109" cy="2580467"/>
        </p:xfrm>
        <a:graphic>
          <a:graphicData uri="http://schemas.openxmlformats.org/drawingml/2006/table">
            <a:tbl>
              <a:tblPr firstRow="1" firstCol="1" lastRow="1" lastCol="1" bandRow="1" bandCol="1">
                <a:tableStyleId>{5C22544A-7EE6-4342-B048-85BDC9FD1C3A}</a:tableStyleId>
              </a:tblPr>
              <a:tblGrid>
                <a:gridCol w="2177007">
                  <a:extLst>
                    <a:ext uri="{9D8B030D-6E8A-4147-A177-3AD203B41FA5}">
                      <a16:colId xmlns:a16="http://schemas.microsoft.com/office/drawing/2014/main" val="20000"/>
                    </a:ext>
                  </a:extLst>
                </a:gridCol>
                <a:gridCol w="2303048">
                  <a:extLst>
                    <a:ext uri="{9D8B030D-6E8A-4147-A177-3AD203B41FA5}">
                      <a16:colId xmlns:a16="http://schemas.microsoft.com/office/drawing/2014/main" val="20001"/>
                    </a:ext>
                  </a:extLst>
                </a:gridCol>
                <a:gridCol w="2321054">
                  <a:extLst>
                    <a:ext uri="{9D8B030D-6E8A-4147-A177-3AD203B41FA5}">
                      <a16:colId xmlns:a16="http://schemas.microsoft.com/office/drawing/2014/main" val="20002"/>
                    </a:ext>
                  </a:extLst>
                </a:gridCol>
              </a:tblGrid>
              <a:tr h="432351">
                <a:tc>
                  <a:txBody>
                    <a:bodyPr/>
                    <a:lstStyle/>
                    <a:p>
                      <a:pPr marL="0" marR="0" algn="justLow" rtl="1">
                        <a:spcBef>
                          <a:spcPts val="0"/>
                        </a:spcBef>
                        <a:spcAft>
                          <a:spcPts val="0"/>
                        </a:spcAft>
                      </a:pPr>
                      <a:r>
                        <a:rPr lang="fa-IR" sz="2400" dirty="0">
                          <a:effectLst/>
                        </a:rPr>
                        <a:t>مشخصه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a:effectLst/>
                        </a:rPr>
                        <a:t>واحد </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a:effectLst/>
                        </a:rPr>
                        <a:t>مقدار</a:t>
                      </a:r>
                      <a:endParaRPr lang="en-US"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9715">
                <a:tc>
                  <a:txBody>
                    <a:bodyPr/>
                    <a:lstStyle/>
                    <a:p>
                      <a:pPr marL="0" marR="0" algn="justLow" rtl="1">
                        <a:spcBef>
                          <a:spcPts val="0"/>
                        </a:spcBef>
                        <a:spcAft>
                          <a:spcPts val="0"/>
                        </a:spcAft>
                      </a:pPr>
                      <a:r>
                        <a:rPr lang="fa-IR" sz="2400" dirty="0">
                          <a:effectLst/>
                        </a:rPr>
                        <a:t>چگالی </a:t>
                      </a:r>
                      <a:r>
                        <a:rPr lang="en-US" sz="2400" dirty="0">
                          <a:effectLst/>
                        </a:rPr>
                        <a:t>Y</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en-US" sz="2400" dirty="0">
                          <a:effectLst/>
                        </a:rPr>
                        <a:t> g / cm</a:t>
                      </a:r>
                      <a:r>
                        <a:rPr lang="en-US" sz="2400" baseline="30000" dirty="0">
                          <a:effectLst/>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dirty="0" smtClean="0">
                          <a:effectLst/>
                        </a:rPr>
                        <a:t>2/2</a:t>
                      </a:r>
                    </a:p>
                  </a:txBody>
                  <a:tcPr marL="68580" marR="68580" marT="0" marB="0"/>
                </a:tc>
                <a:extLst>
                  <a:ext uri="{0D108BD9-81ED-4DB2-BD59-A6C34878D82A}">
                    <a16:rowId xmlns:a16="http://schemas.microsoft.com/office/drawing/2014/main" val="10001"/>
                  </a:ext>
                </a:extLst>
              </a:tr>
              <a:tr h="469715">
                <a:tc>
                  <a:txBody>
                    <a:bodyPr/>
                    <a:lstStyle/>
                    <a:p>
                      <a:pPr marL="0" marR="0" algn="justLow" rtl="1">
                        <a:spcBef>
                          <a:spcPts val="0"/>
                        </a:spcBef>
                        <a:spcAft>
                          <a:spcPts val="0"/>
                        </a:spcAft>
                      </a:pPr>
                      <a:r>
                        <a:rPr lang="fa-IR" sz="2400" dirty="0">
                          <a:effectLst/>
                        </a:rPr>
                        <a:t>ضریب یانگ </a:t>
                      </a:r>
                      <a:r>
                        <a:rPr lang="en-US" sz="2400" dirty="0">
                          <a:effectLst/>
                        </a:rPr>
                        <a:t>E</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en-US" sz="2400" dirty="0">
                          <a:effectLst/>
                        </a:rPr>
                        <a:t>N  / mm</a:t>
                      </a:r>
                      <a:r>
                        <a:rPr lang="en-US" sz="2400" baseline="30000" dirty="0">
                          <a:effectLst/>
                        </a:rPr>
                        <a:t>2</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dirty="0">
                          <a:effectLst/>
                        </a:rPr>
                        <a:t>72500</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69715">
                <a:tc>
                  <a:txBody>
                    <a:bodyPr/>
                    <a:lstStyle/>
                    <a:p>
                      <a:pPr marL="0" marR="0" algn="justLow" rtl="1">
                        <a:spcBef>
                          <a:spcPts val="0"/>
                        </a:spcBef>
                        <a:spcAft>
                          <a:spcPts val="0"/>
                        </a:spcAft>
                      </a:pPr>
                      <a:r>
                        <a:rPr lang="fa-IR" sz="2400" dirty="0">
                          <a:effectLst/>
                        </a:rPr>
                        <a:t>تنش برشی </a:t>
                      </a:r>
                      <a:r>
                        <a:rPr lang="en-US" sz="2400" dirty="0">
                          <a:effectLst/>
                        </a:rPr>
                        <a:t>G</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en-US" sz="2400" dirty="0">
                          <a:effectLst/>
                        </a:rPr>
                        <a:t> N  / mm</a:t>
                      </a:r>
                      <a:r>
                        <a:rPr lang="en-US" sz="2400" baseline="30000" dirty="0">
                          <a:effectLst/>
                        </a:rPr>
                        <a:t>2 </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dirty="0">
                          <a:effectLst/>
                        </a:rPr>
                        <a:t>30000</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738971">
                <a:tc>
                  <a:txBody>
                    <a:bodyPr/>
                    <a:lstStyle/>
                    <a:p>
                      <a:pPr marL="0" marR="0" algn="justLow" rtl="1">
                        <a:spcBef>
                          <a:spcPts val="0"/>
                        </a:spcBef>
                        <a:spcAft>
                          <a:spcPts val="0"/>
                        </a:spcAft>
                      </a:pPr>
                      <a:r>
                        <a:rPr lang="fa-IR" sz="2400">
                          <a:effectLst/>
                        </a:rPr>
                        <a:t>ضریب انبساط حرارتی</a:t>
                      </a:r>
                      <a:endParaRPr lang="en-US"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baseline="30000" dirty="0">
                          <a:effectLst/>
                        </a:rPr>
                        <a:t>-</a:t>
                      </a:r>
                      <a:r>
                        <a:rPr lang="en-US" sz="2400" dirty="0">
                          <a:effectLst/>
                        </a:rPr>
                        <a:t> K </a:t>
                      </a:r>
                      <a:r>
                        <a:rPr lang="en-US" sz="2400" baseline="30000" dirty="0">
                          <a:effectLst/>
                        </a:rPr>
                        <a:t>1</a:t>
                      </a:r>
                      <a:endParaRPr lang="en-US"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Low" rtl="1">
                        <a:spcBef>
                          <a:spcPts val="0"/>
                        </a:spcBef>
                        <a:spcAft>
                          <a:spcPts val="0"/>
                        </a:spcAft>
                      </a:pPr>
                      <a:r>
                        <a:rPr lang="fa-IR" sz="2400" baseline="30000" dirty="0">
                          <a:effectLst/>
                        </a:rPr>
                        <a:t>-7</a:t>
                      </a:r>
                      <a:r>
                        <a:rPr lang="fa-IR" sz="2400" dirty="0">
                          <a:effectLst/>
                        </a:rPr>
                        <a:t> 10 * 5/5</a:t>
                      </a:r>
                      <a:endParaRPr lang="en-US"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fld id="{7875B7DD-5A0C-4F7D-A1B5-F1164463782B}"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02180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3-3 انواع </a:t>
            </a:r>
            <a:r>
              <a:rPr lang="fa-IR" sz="4000" b="1" dirty="0">
                <a:solidFill>
                  <a:srgbClr val="0070C0"/>
                </a:solidFill>
                <a:cs typeface="EntezareZohoor B4" panose="00000700000000000000" pitchFamily="2" charset="-78"/>
              </a:rPr>
              <a:t>فیبر نوری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algn="justLow" rtl="1"/>
            <a:r>
              <a:rPr lang="fa-IR" sz="3200" dirty="0"/>
              <a:t>اولین کابل فیبر نوری طی سال های 1970 تا اواخر سال 1980 ساخته شد که اتلاف تقریبا پایینی داشت. سال بعد ، کابل فیبر نوری تک مدی با اتلاف پایین تر و پهنای باند بالا ساخته شد. به طور کلی ، کابل فیبر نوری را می توان از چند جهت دسته بندی نمود که عبارتند از:</a:t>
            </a:r>
          </a:p>
          <a:p>
            <a:pPr marL="514350" indent="-514350" algn="justLow" rtl="1">
              <a:buFont typeface="+mj-lt"/>
              <a:buAutoNum type="arabicPeriod"/>
            </a:pPr>
            <a:r>
              <a:rPr lang="fa-IR" sz="3200" dirty="0" smtClean="0"/>
              <a:t>انواع </a:t>
            </a:r>
            <a:r>
              <a:rPr lang="fa-IR" sz="3200" dirty="0"/>
              <a:t>کابل فیبر نوری از نظر </a:t>
            </a:r>
            <a:r>
              <a:rPr lang="fa-IR" sz="3200" dirty="0" smtClean="0"/>
              <a:t>اشعه گذرنده از آن</a:t>
            </a:r>
            <a:endParaRPr lang="fa-IR" sz="3200" dirty="0"/>
          </a:p>
          <a:p>
            <a:pPr marL="514350" indent="-514350" algn="justLow" rtl="1">
              <a:buFont typeface="+mj-lt"/>
              <a:buAutoNum type="arabicPeriod"/>
            </a:pPr>
            <a:r>
              <a:rPr lang="fa-IR" sz="3200" dirty="0" smtClean="0"/>
              <a:t>انواع </a:t>
            </a:r>
            <a:r>
              <a:rPr lang="fa-IR" sz="3200" dirty="0"/>
              <a:t>کابل فیبر نوری از </a:t>
            </a:r>
            <a:r>
              <a:rPr lang="fa-IR" sz="3200" dirty="0" smtClean="0"/>
              <a:t>نظرحفاظت</a:t>
            </a:r>
            <a:endParaRPr lang="fa-IR" sz="3200" dirty="0"/>
          </a:p>
          <a:p>
            <a:pPr marL="514350" indent="-514350" algn="justLow" rtl="1">
              <a:buFont typeface="+mj-lt"/>
              <a:buAutoNum type="arabicPeriod"/>
            </a:pPr>
            <a:r>
              <a:rPr lang="fa-IR" sz="3200" dirty="0" smtClean="0"/>
              <a:t>انواع </a:t>
            </a:r>
            <a:r>
              <a:rPr lang="fa-IR" sz="3200" dirty="0"/>
              <a:t>کابل فیبر نوری از نظر </a:t>
            </a:r>
            <a:r>
              <a:rPr lang="fa-IR" sz="3200" dirty="0">
                <a:solidFill>
                  <a:prstClr val="black"/>
                </a:solidFill>
              </a:rPr>
              <a:t>محل </a:t>
            </a:r>
            <a:r>
              <a:rPr lang="fa-IR" sz="3200" dirty="0" smtClean="0">
                <a:solidFill>
                  <a:prstClr val="black"/>
                </a:solidFill>
              </a:rPr>
              <a:t>استفاده</a:t>
            </a:r>
          </a:p>
          <a:p>
            <a:pPr marL="514350" indent="-514350" algn="justLow" rtl="1">
              <a:buFont typeface="+mj-lt"/>
              <a:buAutoNum type="arabicPeriod"/>
            </a:pPr>
            <a:r>
              <a:rPr lang="fa-IR" sz="3200" dirty="0"/>
              <a:t>انواع کابل فیبر نوری از نظر</a:t>
            </a:r>
            <a:r>
              <a:rPr lang="fa-IR" sz="3200" dirty="0" smtClean="0">
                <a:solidFill>
                  <a:prstClr val="black"/>
                </a:solidFill>
              </a:rPr>
              <a:t> </a:t>
            </a:r>
            <a:r>
              <a:rPr lang="fa-IR" sz="3200" dirty="0" smtClean="0"/>
              <a:t>ماده سازنده</a:t>
            </a:r>
            <a:endParaRPr lang="fa-IR" sz="3200" dirty="0"/>
          </a:p>
          <a:p>
            <a:pPr marL="0" indent="0" algn="justLow" rtl="1">
              <a:buNone/>
            </a:pP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168083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dirty="0"/>
          </a:p>
        </p:txBody>
      </p:sp>
      <p:sp>
        <p:nvSpPr>
          <p:cNvPr id="7" name="Text Placeholder 6"/>
          <p:cNvSpPr>
            <a:spLocks noGrp="1"/>
          </p:cNvSpPr>
          <p:nvPr>
            <p:ph type="body" sz="quarter" idx="3"/>
          </p:nvPr>
        </p:nvSpPr>
        <p:spPr>
          <a:xfrm>
            <a:off x="10037195" y="3156384"/>
            <a:ext cx="2376921" cy="1022887"/>
          </a:xfrm>
        </p:spPr>
        <p:txBody>
          <a:bodyPr/>
          <a:lstStyle/>
          <a:p>
            <a:r>
              <a:rPr lang="fa-IR" sz="2800" dirty="0"/>
              <a:t>انواع فیبر نوری:</a:t>
            </a:r>
          </a:p>
          <a:p>
            <a:endParaRPr lang="en-US" dirty="0"/>
          </a:p>
        </p:txBody>
      </p:sp>
      <p:sp>
        <p:nvSpPr>
          <p:cNvPr id="8" name="Content Placeholder 7"/>
          <p:cNvSpPr>
            <a:spLocks noGrp="1"/>
          </p:cNvSpPr>
          <p:nvPr>
            <p:ph sz="quarter" idx="4"/>
          </p:nvPr>
        </p:nvSpPr>
        <p:spPr>
          <a:xfrm>
            <a:off x="-36247" y="20889"/>
            <a:ext cx="9915248" cy="6837111"/>
          </a:xfrm>
        </p:spPr>
        <p:txBody>
          <a:bodyPr>
            <a:normAutofit/>
          </a:bodyPr>
          <a:lstStyle/>
          <a:p>
            <a:pPr marL="0" indent="0" algn="r" rtl="1">
              <a:buNone/>
            </a:pPr>
            <a:r>
              <a:rPr lang="fa-IR" dirty="0" smtClean="0"/>
              <a:t>                                 1)تـک حالتـه </a:t>
            </a:r>
          </a:p>
          <a:p>
            <a:pPr marL="0" indent="0" algn="r" rtl="1">
              <a:buNone/>
            </a:pPr>
            <a:r>
              <a:rPr lang="fa-IR" dirty="0" smtClean="0"/>
              <a:t>از نظر اشعه گذرنده از آن:                    1)چند حالته با ظریب شکست پله ای   </a:t>
            </a:r>
          </a:p>
          <a:p>
            <a:pPr marL="0" indent="0" algn="r" rtl="1">
              <a:buNone/>
            </a:pPr>
            <a:r>
              <a:rPr lang="fa-IR" dirty="0" smtClean="0"/>
              <a:t>                                 2)چند حالته</a:t>
            </a:r>
          </a:p>
          <a:p>
            <a:pPr marL="0" indent="0" algn="r" rtl="1">
              <a:buNone/>
            </a:pPr>
            <a:r>
              <a:rPr lang="fa-IR" dirty="0" smtClean="0"/>
              <a:t>                                                   2)چند حالته با ظریب شکست تدریجی</a:t>
            </a:r>
          </a:p>
          <a:p>
            <a:pPr marL="0" indent="0" algn="r" rtl="1">
              <a:buNone/>
            </a:pPr>
            <a:r>
              <a:rPr lang="fa-IR" dirty="0" smtClean="0"/>
              <a:t>                     1) </a:t>
            </a:r>
            <a:r>
              <a:rPr lang="en-US" dirty="0"/>
              <a:t>Loss Buffer </a:t>
            </a:r>
            <a:r>
              <a:rPr lang="fa-IR" dirty="0" smtClean="0"/>
              <a:t> </a:t>
            </a:r>
            <a:endParaRPr lang="fa-IR" dirty="0"/>
          </a:p>
          <a:p>
            <a:pPr marL="0" indent="0" algn="r" rtl="1">
              <a:buNone/>
            </a:pPr>
            <a:r>
              <a:rPr lang="fa-IR" dirty="0" smtClean="0"/>
              <a:t>از نظر حفاظت:</a:t>
            </a:r>
          </a:p>
          <a:p>
            <a:pPr marL="0" indent="0" algn="r" rtl="1">
              <a:buNone/>
            </a:pPr>
            <a:r>
              <a:rPr lang="fa-IR" dirty="0" smtClean="0"/>
              <a:t>                     2)</a:t>
            </a:r>
            <a:r>
              <a:rPr lang="en-US" dirty="0"/>
              <a:t> Tight </a:t>
            </a:r>
            <a:r>
              <a:rPr lang="en-US" dirty="0" smtClean="0"/>
              <a:t>Buffer  </a:t>
            </a:r>
            <a:r>
              <a:rPr lang="fa-IR" dirty="0" smtClean="0"/>
              <a:t>    </a:t>
            </a:r>
          </a:p>
          <a:p>
            <a:pPr marL="0" indent="0" algn="r" rtl="1">
              <a:buNone/>
            </a:pPr>
            <a:r>
              <a:rPr lang="en-US" dirty="0" smtClean="0"/>
              <a:t>                 </a:t>
            </a:r>
            <a:r>
              <a:rPr lang="fa-IR" dirty="0" smtClean="0"/>
              <a:t>      </a:t>
            </a:r>
            <a:r>
              <a:rPr lang="en-US" dirty="0" smtClean="0"/>
              <a:t>  </a:t>
            </a:r>
            <a:r>
              <a:rPr lang="fa-IR" dirty="0" smtClean="0"/>
              <a:t>   </a:t>
            </a:r>
            <a:r>
              <a:rPr lang="en-US" dirty="0" smtClean="0"/>
              <a:t>   </a:t>
            </a:r>
            <a:r>
              <a:rPr lang="fa-IR" dirty="0" smtClean="0"/>
              <a:t>1)</a:t>
            </a:r>
            <a:r>
              <a:rPr lang="en-US" dirty="0" smtClean="0"/>
              <a:t> </a:t>
            </a:r>
            <a:r>
              <a:rPr lang="en-US" dirty="0"/>
              <a:t>In </a:t>
            </a:r>
            <a:r>
              <a:rPr lang="en-US" dirty="0" smtClean="0"/>
              <a:t>Door </a:t>
            </a:r>
            <a:endParaRPr lang="fa-IR" dirty="0"/>
          </a:p>
          <a:p>
            <a:pPr marL="0" indent="0" algn="r" rtl="1">
              <a:buNone/>
            </a:pPr>
            <a:r>
              <a:rPr lang="fa-IR" dirty="0" smtClean="0"/>
              <a:t>از نظر محل استفاده:   2) </a:t>
            </a:r>
            <a:r>
              <a:rPr lang="en-US" dirty="0" smtClean="0"/>
              <a:t>Out Door</a:t>
            </a:r>
            <a:r>
              <a:rPr lang="fa-IR" dirty="0" smtClean="0"/>
              <a:t>  </a:t>
            </a:r>
          </a:p>
          <a:p>
            <a:pPr marL="0" indent="0" algn="r" rtl="1">
              <a:buNone/>
            </a:pPr>
            <a:r>
              <a:rPr lang="fa-IR" dirty="0" smtClean="0"/>
              <a:t>                           3)</a:t>
            </a:r>
            <a:r>
              <a:rPr lang="fa-IR" dirty="0"/>
              <a:t> </a:t>
            </a:r>
            <a:r>
              <a:rPr lang="en-US" dirty="0" smtClean="0"/>
              <a:t>Out Door</a:t>
            </a:r>
            <a:r>
              <a:rPr lang="fa-IR" dirty="0" smtClean="0"/>
              <a:t>-</a:t>
            </a:r>
            <a:r>
              <a:rPr lang="en-US" dirty="0" smtClean="0"/>
              <a:t> </a:t>
            </a:r>
            <a:r>
              <a:rPr lang="en-US" dirty="0"/>
              <a:t>In Door</a:t>
            </a:r>
            <a:r>
              <a:rPr lang="fa-IR" dirty="0" smtClean="0"/>
              <a:t> </a:t>
            </a:r>
          </a:p>
          <a:p>
            <a:pPr marL="0" indent="0" algn="r" rtl="1">
              <a:buNone/>
            </a:pPr>
            <a:r>
              <a:rPr lang="fa-IR" dirty="0" smtClean="0"/>
              <a:t>                           1)شیشه</a:t>
            </a:r>
          </a:p>
          <a:p>
            <a:pPr marL="0" indent="0" algn="r" rtl="1">
              <a:buNone/>
            </a:pPr>
            <a:r>
              <a:rPr lang="fa-IR" dirty="0" smtClean="0"/>
              <a:t>از نظر ماده سازنده:    2) پلاستیک</a:t>
            </a:r>
          </a:p>
          <a:p>
            <a:pPr marL="0" indent="0" algn="r" rtl="1">
              <a:buNone/>
            </a:pPr>
            <a:r>
              <a:rPr lang="fa-IR" dirty="0"/>
              <a:t> </a:t>
            </a:r>
            <a:r>
              <a:rPr lang="fa-IR" dirty="0" smtClean="0"/>
              <a:t>                          3) پلیمرسخت</a:t>
            </a:r>
            <a:endParaRPr lang="en-US" dirty="0"/>
          </a:p>
        </p:txBody>
      </p:sp>
      <p:sp>
        <p:nvSpPr>
          <p:cNvPr id="9" name="Content Placeholder 8"/>
          <p:cNvSpPr>
            <a:spLocks noGrp="1"/>
          </p:cNvSpPr>
          <p:nvPr>
            <p:ph sz="half" idx="2"/>
          </p:nvPr>
        </p:nvSpPr>
        <p:spPr>
          <a:xfrm flipH="1">
            <a:off x="9879002" y="232475"/>
            <a:ext cx="158192" cy="6478856"/>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marL="0" indent="0">
              <a:buNone/>
            </a:pPr>
            <a:endParaRPr lang="en-US" dirty="0"/>
          </a:p>
        </p:txBody>
      </p:sp>
      <p:sp>
        <p:nvSpPr>
          <p:cNvPr id="10" name="Left Brace 9"/>
          <p:cNvSpPr/>
          <p:nvPr/>
        </p:nvSpPr>
        <p:spPr>
          <a:xfrm flipH="1">
            <a:off x="6524786" y="35267"/>
            <a:ext cx="147382" cy="1456841"/>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Left Brace 10"/>
          <p:cNvSpPr/>
          <p:nvPr/>
        </p:nvSpPr>
        <p:spPr>
          <a:xfrm flipH="1">
            <a:off x="4773477" y="449964"/>
            <a:ext cx="157582" cy="1548407"/>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Left Brace 11"/>
          <p:cNvSpPr/>
          <p:nvPr/>
        </p:nvSpPr>
        <p:spPr>
          <a:xfrm flipH="1">
            <a:off x="7741603" y="1996176"/>
            <a:ext cx="128326" cy="149755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Left Brace 12"/>
          <p:cNvSpPr/>
          <p:nvPr/>
        </p:nvSpPr>
        <p:spPr>
          <a:xfrm flipH="1">
            <a:off x="7165219" y="3538227"/>
            <a:ext cx="117887" cy="149755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Left Brace 14"/>
          <p:cNvSpPr/>
          <p:nvPr/>
        </p:nvSpPr>
        <p:spPr>
          <a:xfrm flipH="1">
            <a:off x="7165219" y="5162012"/>
            <a:ext cx="117887" cy="1497553"/>
          </a:xfrm>
          <a:prstGeom prst="leftBrace">
            <a:avLst>
              <a:gd name="adj1" fmla="val 35000"/>
              <a:gd name="adj2" fmla="val 50000"/>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 name="Slide Number Placeholder 1"/>
          <p:cNvSpPr>
            <a:spLocks noGrp="1"/>
          </p:cNvSpPr>
          <p:nvPr>
            <p:ph type="sldNum" sz="quarter" idx="12"/>
          </p:nvPr>
        </p:nvSpPr>
        <p:spPr/>
        <p:txBody>
          <a:bodyPr/>
          <a:lstStyle/>
          <a:p>
            <a:fld id="{7875B7DD-5A0C-4F7D-A1B5-F1164463782B}" type="slidenum">
              <a:rPr lang="en-US" smtClean="0"/>
              <a:t>53</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984719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3-3-1 انواع </a:t>
            </a:r>
            <a:r>
              <a:rPr lang="fa-IR" sz="4000" b="1" dirty="0">
                <a:solidFill>
                  <a:srgbClr val="0070C0"/>
                </a:solidFill>
                <a:cs typeface="EntezareZohoor B4" panose="00000700000000000000" pitchFamily="2" charset="-78"/>
              </a:rPr>
              <a:t>کابل فیبر نوری از نظر </a:t>
            </a:r>
            <a:r>
              <a:rPr lang="fa-IR" sz="4000" b="1" dirty="0">
                <a:solidFill>
                  <a:srgbClr val="0070C0"/>
                </a:solidFill>
                <a:cs typeface="EntezareZohoor B4" panose="00000700000000000000" pitchFamily="2" charset="-78"/>
              </a:rPr>
              <a:t>اشعه گذرنده از آن:</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algn="r" rtl="1"/>
            <a:r>
              <a:rPr lang="fa-IR" sz="3200" dirty="0"/>
              <a:t>از نظر شیوه ی انتقال  نور  دو  نوع فیبر نوری وجود دارد که عبارتند از : فیبر های چند حالته (</a:t>
            </a:r>
            <a:r>
              <a:rPr lang="en-US" sz="3200" dirty="0"/>
              <a:t>Multi Mode Fiber or MMF</a:t>
            </a:r>
            <a:r>
              <a:rPr lang="fa-IR" sz="3200" dirty="0"/>
              <a:t>) ، و فیبر های تک حالته (</a:t>
            </a:r>
            <a:r>
              <a:rPr lang="en-US" sz="3200" dirty="0"/>
              <a:t>Single Mode Fiber</a:t>
            </a:r>
            <a:r>
              <a:rPr lang="fa-IR" sz="3200" dirty="0"/>
              <a:t>) ، که در ادامه در مورد انواع و ویژگی های هر کدام ، توضیح داده می شود.</a:t>
            </a:r>
            <a:endParaRPr lang="en-US" sz="3200" dirty="0"/>
          </a:p>
          <a:p>
            <a:pPr algn="r" rtl="1"/>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61" y="3148739"/>
            <a:ext cx="4649492" cy="3709261"/>
          </a:xfrm>
          <a:prstGeom prst="rect">
            <a:avLst/>
          </a:prstGeom>
        </p:spPr>
      </p:pic>
      <p:sp>
        <p:nvSpPr>
          <p:cNvPr id="5" name="Slide Number Placeholder 4"/>
          <p:cNvSpPr>
            <a:spLocks noGrp="1"/>
          </p:cNvSpPr>
          <p:nvPr>
            <p:ph type="sldNum" sz="quarter" idx="12"/>
          </p:nvPr>
        </p:nvSpPr>
        <p:spPr/>
        <p:txBody>
          <a:bodyPr/>
          <a:lstStyle/>
          <a:p>
            <a:fld id="{7875B7DD-5A0C-4F7D-A1B5-F1164463782B}" type="slidenum">
              <a:rPr lang="en-US" smtClean="0"/>
              <a:t>54</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705568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فیبر تک حالته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838200" y="1825625"/>
            <a:ext cx="10515600" cy="4895850"/>
          </a:xfrm>
        </p:spPr>
        <p:txBody>
          <a:bodyPr>
            <a:noAutofit/>
          </a:bodyPr>
          <a:lstStyle/>
          <a:p>
            <a:pPr marL="0" indent="0" algn="justLow" rtl="1">
              <a:buNone/>
            </a:pPr>
            <a:r>
              <a:rPr lang="fa-IR" sz="3200" dirty="0" smtClean="0"/>
              <a:t>فیبری </a:t>
            </a:r>
            <a:r>
              <a:rPr lang="fa-IR" sz="3200" dirty="0"/>
              <a:t>با مغزی شیشه ای و با قطر </a:t>
            </a:r>
            <a:r>
              <a:rPr lang="en-US" sz="3600" dirty="0" smtClean="0"/>
              <a:t>8.3</a:t>
            </a:r>
            <a:r>
              <a:rPr lang="fa-IR" sz="3200" dirty="0" smtClean="0"/>
              <a:t> </a:t>
            </a:r>
            <a:r>
              <a:rPr lang="fa-IR" sz="3200" dirty="0"/>
              <a:t>تا 10 میکرون می باشد. فیبر تک حالته به دلیل قطر کمی که دارد فقط یک روش انتقال (به صورت مستقیم) در آن وجود دارد. پهنای باند آن از فیبر چند مدی بالا تر است اما نیاز به یک منبع نور با پهنای طیفی باریک دارد.</a:t>
            </a:r>
          </a:p>
          <a:p>
            <a:pPr marL="0" indent="0" algn="justLow" rtl="1">
              <a:buNone/>
            </a:pPr>
            <a:r>
              <a:rPr lang="fa-IR" sz="3200" dirty="0"/>
              <a:t>فیبر تک حالته سرعت انتقال بالا تری نسبت به چند حالته داشته و بیش از 50 برابر فاصله فیبر چند حالته را در اختیار ما قرار می دهد. به همین دلیل هزینه اش نیز بیشتر است. قطر کوچک مغزی در این نوع فیبر هر تغییر ناشی از روی هم افتادگی پالس های نورانی را از بین برده و کمترین تضعیف و بیشترین سرعت انتقال را برای هر نوع انتقال داده ای فراهم می آورد. فیبر تک حالته قادر است طول موج های بین </a:t>
            </a:r>
            <a:r>
              <a:rPr lang="en-US" sz="3200" dirty="0" smtClean="0"/>
              <a:t> 1300nm</a:t>
            </a:r>
            <a:r>
              <a:rPr lang="fa-IR" sz="3200" dirty="0" smtClean="0"/>
              <a:t>تا </a:t>
            </a:r>
            <a:r>
              <a:rPr lang="en-US" sz="3200" dirty="0" smtClean="0"/>
              <a:t> 1320nm</a:t>
            </a:r>
            <a:r>
              <a:rPr lang="fa-IR" sz="3200" dirty="0" smtClean="0"/>
              <a:t>را </a:t>
            </a:r>
            <a:r>
              <a:rPr lang="fa-IR" sz="3200" dirty="0"/>
              <a:t>انتقال دهد</a:t>
            </a:r>
            <a:r>
              <a:rPr lang="fa-IR" sz="3200" dirty="0" smtClean="0"/>
              <a:t>.</a:t>
            </a: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11568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فیبر چند حالته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algn="justLow" rtl="1"/>
            <a:r>
              <a:rPr lang="fa-IR" sz="3200" dirty="0" smtClean="0"/>
              <a:t>نوعی </a:t>
            </a:r>
            <a:r>
              <a:rPr lang="fa-IR" sz="3200" dirty="0"/>
              <a:t>کابل فیبر نوری با مغزی شیشه ای است که قطر متداول آن بین 50 تا </a:t>
            </a:r>
            <a:r>
              <a:rPr lang="fa-IR" sz="3200" dirty="0" smtClean="0"/>
              <a:t>100 </a:t>
            </a:r>
            <a:r>
              <a:rPr lang="fa-IR" sz="3200" dirty="0"/>
              <a:t>میکرون می باشد. (متداول ترین قطر </a:t>
            </a:r>
            <a:r>
              <a:rPr lang="ar-IQ" sz="3200" dirty="0" smtClean="0"/>
              <a:t>62.5</a:t>
            </a:r>
            <a:r>
              <a:rPr lang="fa-IR" sz="3200" dirty="0" smtClean="0"/>
              <a:t> </a:t>
            </a:r>
            <a:r>
              <a:rPr lang="fa-IR" sz="3200" dirty="0"/>
              <a:t>میکرون است) فیبر چند حالته پهنای باند بالایی در سرعت های زیاد و در فواصل متوسط (حداکثر تا مسافت 2 کیلومتر) در اختیار ما قرار می دهد.</a:t>
            </a:r>
          </a:p>
          <a:p>
            <a:pPr algn="justLow" rtl="1"/>
            <a:r>
              <a:rPr lang="fa-IR" sz="3200" dirty="0"/>
              <a:t>در این نوع </a:t>
            </a:r>
            <a:r>
              <a:rPr lang="fa-IR" sz="3200" dirty="0" smtClean="0"/>
              <a:t>فیبرموج </a:t>
            </a:r>
            <a:r>
              <a:rPr lang="fa-IR" sz="3200" dirty="0"/>
              <a:t>های نورانی در مسیر های متعدد و با طول موج بین 850 تا 1300 نانومتر پراکنده می شوند. این نوع فیبر برای مسیر های طولانی استفاده نمی شود زیرا تقسیم شدن نور در مسیر های متعدد در فواصل دور ممکن است باعث تغییر سیگنال در دریافت نهایی شود و در نتیجه داده ی انتقالی نامعلوم و یا نا کامل باشد.</a:t>
            </a:r>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258231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انواع فیبر های چند حالته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a:xfrm>
            <a:off x="838200" y="1949611"/>
            <a:ext cx="10515600" cy="4351338"/>
          </a:xfrm>
        </p:spPr>
        <p:txBody>
          <a:bodyPr>
            <a:normAutofit/>
          </a:bodyPr>
          <a:lstStyle/>
          <a:p>
            <a:pPr marL="0" indent="0" algn="justLow" rtl="1">
              <a:buNone/>
            </a:pPr>
            <a:r>
              <a:rPr lang="fa-IR" sz="3200" b="1" dirty="0" smtClean="0"/>
              <a:t>1- </a:t>
            </a:r>
            <a:r>
              <a:rPr lang="fa-IR" sz="3200" b="1" dirty="0"/>
              <a:t>فیبر چند حالته با ضریب شکست پله ای :</a:t>
            </a:r>
            <a:endParaRPr lang="en-US" sz="3200" dirty="0"/>
          </a:p>
          <a:p>
            <a:pPr algn="justLow" rtl="1"/>
            <a:r>
              <a:rPr lang="fa-IR" sz="3200" dirty="0"/>
              <a:t>یک مغزی بزرگ با قطر بالا تر از 100 میکرون دارد. ضریب شکست مغزی در همه جای آن یکنواخت و ثابت است. ممکن است تعدادی از اشعه های نوری در یک مسیر مستقیم و بقیه به صورت زیگزاگ در آن انتقال می یابند ، که پوشش فیبر آن ها را به داخل بر می گرداند.</a:t>
            </a:r>
            <a:endParaRPr lang="en-US" sz="3200" dirty="0"/>
          </a:p>
          <a:p>
            <a:pPr algn="justLow"/>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97616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b="1" dirty="0" smtClean="0"/>
              <a:t>2-فیبر </a:t>
            </a:r>
            <a:r>
              <a:rPr lang="fa-IR" sz="3200" b="1" dirty="0"/>
              <a:t>چند حالته با ضریب شکست تدریجی :</a:t>
            </a:r>
            <a:endParaRPr lang="en-US" sz="3200" dirty="0"/>
          </a:p>
          <a:p>
            <a:pPr marL="0" indent="0" algn="justLow" rtl="1">
              <a:buNone/>
            </a:pPr>
            <a:r>
              <a:rPr lang="fa-IR" sz="3200" dirty="0"/>
              <a:t>از یک مغزی با ضریب شکست تدریجی ساخته شده است که تغییرات ضریب شکست مغزی آن از محور فیبر تا فصل مشترک مغزی و پوشش آن به تدریج کم می شود. یعنی ضریب شکست مغزی به صورت تابعی از شعاع آن تغییر می کند ولی ضریب شکست غلاف همان مقدار ثابت ­­</a:t>
            </a:r>
            <a:r>
              <a:rPr lang="en-US" sz="3200" dirty="0"/>
              <a:t>n2</a:t>
            </a:r>
            <a:r>
              <a:rPr lang="fa-IR" sz="3200" dirty="0"/>
              <a:t> باقی می ماند. نحوه ی انتشار در این نوع فیبر در شکل </a:t>
            </a:r>
            <a:r>
              <a:rPr lang="fa-IR" sz="3200" dirty="0" smtClean="0"/>
              <a:t>بعدی </a:t>
            </a:r>
            <a:r>
              <a:rPr lang="fa-IR" sz="3200" dirty="0"/>
              <a:t>نشان داده شده است.</a:t>
            </a:r>
            <a:endParaRPr lang="en-US" sz="3200" dirty="0"/>
          </a:p>
          <a:p>
            <a:pPr marL="0" indent="0" algn="justLow" rtl="1">
              <a:buNone/>
            </a:pPr>
            <a:r>
              <a:rPr lang="fa-IR" sz="3200" dirty="0"/>
              <a:t> </a:t>
            </a:r>
            <a:endParaRPr lang="en-US" sz="3200" dirty="0"/>
          </a:p>
          <a:p>
            <a:pPr marL="0" indent="0" algn="justLow">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1053261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555" y="2169763"/>
            <a:ext cx="7880889" cy="4298667"/>
          </a:xfrm>
        </p:spPr>
      </p:pic>
      <p:sp>
        <p:nvSpPr>
          <p:cNvPr id="3" name="Slide Number Placeholder 2"/>
          <p:cNvSpPr>
            <a:spLocks noGrp="1"/>
          </p:cNvSpPr>
          <p:nvPr>
            <p:ph type="sldNum" sz="quarter" idx="12"/>
          </p:nvPr>
        </p:nvSpPr>
        <p:spPr/>
        <p:txBody>
          <a:bodyPr/>
          <a:lstStyle/>
          <a:p>
            <a:fld id="{7875B7DD-5A0C-4F7D-A1B5-F1164463782B}"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270280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839788" y="365125"/>
            <a:ext cx="9885039" cy="5824538"/>
          </a:xfrm>
        </p:spPr>
        <p:txBody>
          <a:bodyPr>
            <a:normAutofit/>
          </a:bodyPr>
          <a:lstStyle/>
          <a:p>
            <a:pPr marL="0" indent="0">
              <a:buNone/>
            </a:pPr>
            <a:r>
              <a:rPr lang="en-US" sz="2600" dirty="0" smtClean="0"/>
              <a:t>132……………………………………………………………………….</a:t>
            </a:r>
          </a:p>
          <a:p>
            <a:pPr marL="0" indent="0">
              <a:buNone/>
            </a:pPr>
            <a:r>
              <a:rPr lang="en-US" sz="2600" dirty="0" smtClean="0"/>
              <a:t>138…………………………………………………………………………….…………...</a:t>
            </a:r>
          </a:p>
          <a:p>
            <a:pPr marL="0" indent="0">
              <a:buNone/>
            </a:pPr>
            <a:r>
              <a:rPr lang="en-US" sz="2600" dirty="0" smtClean="0"/>
              <a:t>139……………………………………………………………………………...</a:t>
            </a:r>
          </a:p>
          <a:p>
            <a:pPr marL="0" indent="0">
              <a:buNone/>
            </a:pPr>
            <a:r>
              <a:rPr lang="en-US" sz="2600" dirty="0" smtClean="0"/>
              <a:t>140……………………………………………………………………………</a:t>
            </a:r>
          </a:p>
          <a:p>
            <a:pPr marL="0" indent="0">
              <a:buNone/>
            </a:pPr>
            <a:r>
              <a:rPr lang="en-US" sz="2600" dirty="0" smtClean="0"/>
              <a:t>142………………………………………………………….</a:t>
            </a:r>
          </a:p>
          <a:p>
            <a:pPr marL="0" indent="0">
              <a:buNone/>
            </a:pPr>
            <a:r>
              <a:rPr lang="en-US" sz="2600" dirty="0" smtClean="0"/>
              <a:t>145……………………………….</a:t>
            </a:r>
          </a:p>
          <a:p>
            <a:pPr marL="0" indent="0">
              <a:buNone/>
            </a:pPr>
            <a:r>
              <a:rPr lang="en-US" sz="2600" dirty="0" smtClean="0"/>
              <a:t>146....................................</a:t>
            </a:r>
          </a:p>
          <a:p>
            <a:pPr marL="0" indent="0">
              <a:buNone/>
            </a:pPr>
            <a:r>
              <a:rPr lang="en-US" sz="2600" dirty="0"/>
              <a:t>1</a:t>
            </a:r>
            <a:r>
              <a:rPr lang="en-US" sz="2600" dirty="0" smtClean="0"/>
              <a:t>48………………………………...………………………………………………………………</a:t>
            </a:r>
          </a:p>
          <a:p>
            <a:pPr marL="0" indent="0">
              <a:buNone/>
            </a:pPr>
            <a:r>
              <a:rPr lang="en-US" sz="2600" dirty="0" smtClean="0"/>
              <a:t>157……………………………………………………………………………………………….........</a:t>
            </a:r>
          </a:p>
          <a:p>
            <a:pPr marL="0" indent="0">
              <a:buNone/>
            </a:pPr>
            <a:r>
              <a:rPr lang="en-US" sz="2600" dirty="0" smtClean="0"/>
              <a:t>162……………………………………………………………………………………………………......</a:t>
            </a:r>
            <a:endParaRPr lang="en-US" sz="2600" dirty="0"/>
          </a:p>
        </p:txBody>
      </p:sp>
      <p:sp>
        <p:nvSpPr>
          <p:cNvPr id="6" name="Content Placeholder 5"/>
          <p:cNvSpPr>
            <a:spLocks noGrp="1"/>
          </p:cNvSpPr>
          <p:nvPr>
            <p:ph sz="quarter" idx="4"/>
          </p:nvPr>
        </p:nvSpPr>
        <p:spPr>
          <a:xfrm>
            <a:off x="4076055" y="365125"/>
            <a:ext cx="7279334" cy="5824538"/>
          </a:xfrm>
        </p:spPr>
        <p:txBody>
          <a:bodyPr>
            <a:normAutofit/>
          </a:bodyPr>
          <a:lstStyle/>
          <a:p>
            <a:pPr marL="0" indent="0" algn="r" rtl="1">
              <a:buNone/>
            </a:pPr>
            <a:r>
              <a:rPr lang="fa-IR" sz="2600" dirty="0">
                <a:cs typeface="B Nazanin" panose="00000400000000000000" pitchFamily="2" charset="-78"/>
              </a:rPr>
              <a:t>5-2 جنبه های طراحی </a:t>
            </a:r>
            <a:r>
              <a:rPr lang="fa-IR" sz="2600" dirty="0" smtClean="0">
                <a:cs typeface="B Nazanin" panose="00000400000000000000" pitchFamily="2" charset="-78"/>
              </a:rPr>
              <a:t>مکانیکی</a:t>
            </a:r>
            <a:endParaRPr lang="en-US" sz="2600" dirty="0" smtClean="0">
              <a:cs typeface="B Nazanin" panose="00000400000000000000" pitchFamily="2" charset="-78"/>
            </a:endParaRPr>
          </a:p>
          <a:p>
            <a:pPr marL="0" indent="0" algn="r" rtl="1">
              <a:buNone/>
            </a:pPr>
            <a:r>
              <a:rPr lang="fa-IR" sz="2600" dirty="0" smtClean="0">
                <a:cs typeface="B Nazanin" panose="00000400000000000000" pitchFamily="2" charset="-78"/>
              </a:rPr>
              <a:t>5-3 تزویج کننده</a:t>
            </a:r>
          </a:p>
          <a:p>
            <a:pPr marL="0" indent="0" algn="r" rtl="1">
              <a:buNone/>
            </a:pPr>
            <a:r>
              <a:rPr lang="fa-IR" sz="2600" dirty="0" smtClean="0">
                <a:cs typeface="B Nazanin" panose="00000400000000000000" pitchFamily="2" charset="-78"/>
              </a:rPr>
              <a:t>5-3-1 تزویج کننده عدسی</a:t>
            </a:r>
          </a:p>
          <a:p>
            <a:pPr marL="0" indent="0" algn="r" rtl="1">
              <a:buNone/>
            </a:pPr>
            <a:r>
              <a:rPr lang="fa-IR" sz="2600" dirty="0" smtClean="0">
                <a:cs typeface="B Nazanin" panose="00000400000000000000" pitchFamily="2" charset="-78"/>
              </a:rPr>
              <a:t>5-3-2تزویج کننده سر به سر</a:t>
            </a:r>
          </a:p>
          <a:p>
            <a:pPr marL="0" indent="0" algn="r" rtl="1">
              <a:buNone/>
            </a:pPr>
            <a:r>
              <a:rPr lang="fa-IR" sz="2600" dirty="0" smtClean="0">
                <a:cs typeface="B Nazanin" panose="00000400000000000000" pitchFamily="2" charset="-78"/>
              </a:rPr>
              <a:t>5-4 اتصال فیبرهای نوری به صورت دائیم</a:t>
            </a:r>
          </a:p>
          <a:p>
            <a:pPr marL="0" indent="0" algn="r" rtl="1">
              <a:buNone/>
            </a:pPr>
            <a:r>
              <a:rPr lang="fa-IR" sz="2600" dirty="0" smtClean="0">
                <a:cs typeface="B Nazanin" panose="00000400000000000000" pitchFamily="2" charset="-78"/>
              </a:rPr>
              <a:t>5-4-1</a:t>
            </a:r>
            <a:r>
              <a:rPr lang="fa-IR" sz="2600" dirty="0">
                <a:cs typeface="B Nazanin" panose="00000400000000000000" pitchFamily="2" charset="-78"/>
              </a:rPr>
              <a:t>اتصال فیبرهای نوری به صورت </a:t>
            </a:r>
            <a:r>
              <a:rPr lang="fa-IR" sz="2600" dirty="0" smtClean="0">
                <a:cs typeface="B Nazanin" panose="00000400000000000000" pitchFamily="2" charset="-78"/>
              </a:rPr>
              <a:t>دائیم به روش هم جوشی</a:t>
            </a:r>
          </a:p>
          <a:p>
            <a:pPr marL="0" indent="0" algn="r" rtl="1">
              <a:buNone/>
            </a:pPr>
            <a:r>
              <a:rPr lang="fa-IR" sz="2600" dirty="0" smtClean="0">
                <a:cs typeface="B Nazanin" panose="00000400000000000000" pitchFamily="2" charset="-78"/>
              </a:rPr>
              <a:t>5-4-2</a:t>
            </a:r>
            <a:r>
              <a:rPr lang="fa-IR" sz="2600" dirty="0">
                <a:cs typeface="B Nazanin" panose="00000400000000000000" pitchFamily="2" charset="-78"/>
              </a:rPr>
              <a:t>اتصال فیبرهای نوری به صورت </a:t>
            </a:r>
            <a:r>
              <a:rPr lang="fa-IR" sz="2600" dirty="0" smtClean="0">
                <a:cs typeface="B Nazanin" panose="00000400000000000000" pitchFamily="2" charset="-78"/>
              </a:rPr>
              <a:t>دائیم به روش قفل شدن</a:t>
            </a:r>
          </a:p>
          <a:p>
            <a:pPr marL="0" indent="0" algn="r" rtl="1">
              <a:buNone/>
            </a:pPr>
            <a:r>
              <a:rPr lang="fa-IR" sz="2600" dirty="0" smtClean="0">
                <a:cs typeface="B Nazanin" panose="00000400000000000000" pitchFamily="2" charset="-78"/>
              </a:rPr>
              <a:t>نتیجه گیری</a:t>
            </a:r>
          </a:p>
          <a:p>
            <a:pPr marL="0" indent="0" algn="r" rtl="1">
              <a:buNone/>
            </a:pPr>
            <a:r>
              <a:rPr lang="fa-IR" sz="2600" dirty="0" smtClean="0">
                <a:cs typeface="B Nazanin" panose="00000400000000000000" pitchFamily="2" charset="-78"/>
              </a:rPr>
              <a:t>خلاصه</a:t>
            </a:r>
          </a:p>
          <a:p>
            <a:pPr marL="0" indent="0" algn="r" rtl="1">
              <a:buNone/>
            </a:pPr>
            <a:r>
              <a:rPr lang="fa-IR" sz="2600" dirty="0" smtClean="0">
                <a:cs typeface="B Nazanin" panose="00000400000000000000" pitchFamily="2" charset="-78"/>
              </a:rPr>
              <a:t>منابع</a:t>
            </a:r>
            <a:endParaRPr lang="en-US" sz="2600" dirty="0">
              <a:cs typeface="B Nazanin" panose="00000400000000000000" pitchFamily="2" charset="-78"/>
            </a:endParaRPr>
          </a:p>
          <a:p>
            <a:pPr marL="0" indent="0" algn="r" rtl="1">
              <a:buNone/>
            </a:pPr>
            <a:endParaRPr lang="en-US" sz="2600" dirty="0">
              <a:cs typeface="B Nazanin" panose="00000400000000000000" pitchFamily="2" charset="-78"/>
            </a:endParaRPr>
          </a:p>
        </p:txBody>
      </p:sp>
      <p:sp>
        <p:nvSpPr>
          <p:cNvPr id="7" name="Slide Number Placeholder 6"/>
          <p:cNvSpPr>
            <a:spLocks noGrp="1"/>
          </p:cNvSpPr>
          <p:nvPr>
            <p:ph type="sldNum" sz="quarter" idx="12"/>
          </p:nvPr>
        </p:nvSpPr>
        <p:spPr/>
        <p:txBody>
          <a:bodyPr/>
          <a:lstStyle/>
          <a:p>
            <a:fld id="{7875B7DD-5A0C-4F7D-A1B5-F1164463782B}" type="slidenum">
              <a:rPr lang="en-US" smtClean="0"/>
              <a:t>6</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420604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3-3-2 انواع </a:t>
            </a:r>
            <a:r>
              <a:rPr lang="fa-IR" sz="4000" b="1" dirty="0">
                <a:solidFill>
                  <a:srgbClr val="0070C0"/>
                </a:solidFill>
                <a:cs typeface="EntezareZohoor B4" panose="00000700000000000000" pitchFamily="2" charset="-78"/>
              </a:rPr>
              <a:t>کابل فیبر نوری از نظر حفاظت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200" dirty="0" smtClean="0"/>
              <a:t>از </a:t>
            </a:r>
            <a:r>
              <a:rPr lang="fa-IR" sz="3200" dirty="0"/>
              <a:t>نقطه نظر حفاظت فیبر از نیرو های خارجی ، کابل های فیبر نوری به دو </a:t>
            </a:r>
            <a:r>
              <a:rPr lang="fa-IR" sz="3200" dirty="0" smtClean="0"/>
              <a:t>نوع</a:t>
            </a:r>
            <a:r>
              <a:rPr lang="en-US" sz="3200" dirty="0" smtClean="0"/>
              <a:t> Loss Buffer </a:t>
            </a:r>
            <a:r>
              <a:rPr lang="fa-IR" sz="3200" dirty="0" smtClean="0"/>
              <a:t>و</a:t>
            </a:r>
            <a:r>
              <a:rPr lang="en-US" sz="3200" dirty="0" smtClean="0"/>
              <a:t> Tight </a:t>
            </a:r>
            <a:r>
              <a:rPr lang="en-US" sz="3200" dirty="0"/>
              <a:t>Buffer </a:t>
            </a:r>
            <a:r>
              <a:rPr lang="fa-IR" sz="3200" dirty="0"/>
              <a:t>تقسیم می شوند</a:t>
            </a:r>
            <a:r>
              <a:rPr lang="fa-IR" sz="3200" dirty="0" smtClean="0"/>
              <a:t>.</a:t>
            </a:r>
            <a:endParaRPr lang="en-US" sz="3200" dirty="0" smtClean="0"/>
          </a:p>
          <a:p>
            <a:pPr marL="0" indent="0" algn="justLow" rtl="1">
              <a:buNone/>
            </a:pPr>
            <a:r>
              <a:rPr lang="en-US" sz="3200" b="1" dirty="0"/>
              <a:t>Loss Buffer</a:t>
            </a:r>
            <a:r>
              <a:rPr lang="fa-IR" sz="3200" b="1" dirty="0"/>
              <a:t> :</a:t>
            </a:r>
            <a:endParaRPr lang="en-US" sz="3200" b="1" dirty="0"/>
          </a:p>
          <a:p>
            <a:pPr marL="0" indent="0" algn="justLow" rtl="1">
              <a:buNone/>
            </a:pPr>
            <a:r>
              <a:rPr lang="fa-IR" sz="3200" dirty="0"/>
              <a:t>در ساخت </a:t>
            </a:r>
            <a:r>
              <a:rPr lang="en-US" sz="3200" dirty="0"/>
              <a:t>Loss </a:t>
            </a:r>
            <a:r>
              <a:rPr lang="en-US" sz="3200" dirty="0" smtClean="0"/>
              <a:t>Buffer</a:t>
            </a:r>
            <a:r>
              <a:rPr lang="fa-IR" sz="3200" dirty="0" smtClean="0"/>
              <a:t>، </a:t>
            </a:r>
            <a:r>
              <a:rPr lang="fa-IR" sz="3200" dirty="0"/>
              <a:t>فیبر داخل یک لوله ی پلاستیکی که قطر درونی آن به طور قابل ملاحظه ای بزرگ تر از خود فیبر است ، قرار می گیرد. درون لوله ی پلاستیکی و اطراف فیبر معمولا با یک ماده ی ژلی پر می شود که فیبر داخل این ژل آزاد است. </a:t>
            </a:r>
            <a:r>
              <a:rPr lang="en-US" sz="3200" dirty="0"/>
              <a:t>Loss Buffer</a:t>
            </a:r>
            <a:r>
              <a:rPr lang="fa-IR" sz="3200" dirty="0"/>
              <a:t> تا حدودی فیبر را در برابر نیرو های مکانیکی خارجی محافظت می کند و همچنین به دلیل وجود ژل در اطراف فیبر ، در برابر گرما ، سرما و در نتیجه انبساط و انقباض به طور قابل ملاحظه ای ایمن است</a:t>
            </a:r>
            <a:r>
              <a:rPr lang="fa-IR" sz="3200" dirty="0" smtClean="0"/>
              <a:t>.</a:t>
            </a: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549099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0" indent="0" algn="justLow" rtl="1">
              <a:buNone/>
            </a:pPr>
            <a:r>
              <a:rPr lang="en-US" sz="3200" dirty="0" smtClean="0"/>
              <a:t>Loss </a:t>
            </a:r>
            <a:r>
              <a:rPr lang="en-US" sz="3200" dirty="0"/>
              <a:t>Buffer</a:t>
            </a:r>
            <a:r>
              <a:rPr lang="fa-IR" sz="3200" dirty="0"/>
              <a:t> معمولا برای نصب در محیط های بیرونی ، کاربرد های هوایی ، کانالی و در زیر خاک استفاده می شود</a:t>
            </a:r>
            <a:r>
              <a:rPr lang="fa-IR" sz="3200" dirty="0" smtClean="0"/>
              <a:t>.</a:t>
            </a:r>
            <a:endParaRPr lang="en-US" sz="3200" dirty="0" smtClean="0"/>
          </a:p>
          <a:p>
            <a:pPr marL="0" indent="0" algn="justLow" rtl="1">
              <a:buNone/>
            </a:pPr>
            <a:r>
              <a:rPr lang="en-US" sz="3200" b="1" dirty="0" smtClean="0"/>
              <a:t>:Tight Buffer</a:t>
            </a:r>
            <a:endParaRPr lang="en-US" sz="3200" b="1" dirty="0"/>
          </a:p>
          <a:p>
            <a:pPr marL="0" indent="0" algn="justLow" rtl="1">
              <a:buNone/>
            </a:pPr>
            <a:r>
              <a:rPr lang="fa-IR" sz="3200" dirty="0"/>
              <a:t>در این نوع کابل همان گونه که در شکل </a:t>
            </a:r>
            <a:r>
              <a:rPr lang="fa-IR" sz="3200" dirty="0" smtClean="0"/>
              <a:t>بعد نیز </a:t>
            </a:r>
            <a:r>
              <a:rPr lang="fa-IR" sz="3200" dirty="0"/>
              <a:t>دیده می شود ، یک روکش پلاستیکی چسبیده به فیبر وجود دارد و مانع از آزاد بودن فیبر می شود. این نوع روکش برای اتصال به اجزای شبکه بسیار مناسب است زیرا این روکش از شکستن فیبر جلوگیری می کند. فیبر های </a:t>
            </a:r>
            <a:r>
              <a:rPr lang="en-US" sz="3200" dirty="0" smtClean="0"/>
              <a:t> Tight Buffer</a:t>
            </a:r>
            <a:r>
              <a:rPr lang="fa-IR" sz="3200" dirty="0" smtClean="0"/>
              <a:t>اغلب </a:t>
            </a:r>
            <a:r>
              <a:rPr lang="fa-IR" sz="3200" dirty="0"/>
              <a:t>برای کاربرد های داخل ساختمان ، منابع تغذیه ساختمان های مرکزی و کاربرد های عمومی به کار برده می شوند.</a:t>
            </a:r>
          </a:p>
          <a:p>
            <a:pPr marL="0" indent="0" algn="justLow" rtl="1">
              <a:buNone/>
            </a:pPr>
            <a:endParaRPr lang="en-US" sz="3200" dirty="0"/>
          </a:p>
        </p:txBody>
      </p:sp>
      <p:sp>
        <p:nvSpPr>
          <p:cNvPr id="2" name="Slide Number Placeholder 1"/>
          <p:cNvSpPr>
            <a:spLocks noGrp="1"/>
          </p:cNvSpPr>
          <p:nvPr>
            <p:ph type="sldNum" sz="quarter" idx="12"/>
          </p:nvPr>
        </p:nvSpPr>
        <p:spPr/>
        <p:txBody>
          <a:bodyPr/>
          <a:lstStyle/>
          <a:p>
            <a:fld id="{7875B7DD-5A0C-4F7D-A1B5-F1164463782B}" type="slidenum">
              <a:rPr lang="en-US" smtClean="0"/>
              <a:t>61</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1154246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590" y="2361376"/>
            <a:ext cx="5936820" cy="3619020"/>
          </a:xfrm>
        </p:spPr>
      </p:pic>
      <p:sp>
        <p:nvSpPr>
          <p:cNvPr id="3" name="Slide Number Placeholder 2"/>
          <p:cNvSpPr>
            <a:spLocks noGrp="1"/>
          </p:cNvSpPr>
          <p:nvPr>
            <p:ph type="sldNum" sz="quarter" idx="12"/>
          </p:nvPr>
        </p:nvSpPr>
        <p:spPr/>
        <p:txBody>
          <a:bodyPr/>
          <a:lstStyle/>
          <a:p>
            <a:fld id="{7875B7DD-5A0C-4F7D-A1B5-F1164463782B}"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8287921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3-3-3 انواع </a:t>
            </a:r>
            <a:r>
              <a:rPr lang="fa-IR" sz="4000" b="1" dirty="0">
                <a:solidFill>
                  <a:srgbClr val="0070C0"/>
                </a:solidFill>
                <a:cs typeface="EntezareZohoor B4" panose="00000700000000000000" pitchFamily="2" charset="-78"/>
              </a:rPr>
              <a:t>کابل فیبر نوری از نظر </a:t>
            </a:r>
            <a:r>
              <a:rPr lang="fa-IR" sz="4000" b="1" dirty="0">
                <a:solidFill>
                  <a:srgbClr val="0070C0"/>
                </a:solidFill>
                <a:cs typeface="EntezareZohoor B4" panose="00000700000000000000" pitchFamily="2" charset="-78"/>
              </a:rPr>
              <a:t>محل استفاده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تقسیم </a:t>
            </a:r>
            <a:r>
              <a:rPr lang="fa-IR" sz="3200" dirty="0"/>
              <a:t>بندی دیگری نیز از نظر روکش فیبر در نظر گرفته شده است که عبارت است از : </a:t>
            </a:r>
            <a:r>
              <a:rPr lang="en-US" sz="3200" dirty="0"/>
              <a:t>In Door</a:t>
            </a:r>
            <a:r>
              <a:rPr lang="fa-IR" sz="3200" dirty="0"/>
              <a:t> ، </a:t>
            </a:r>
            <a:r>
              <a:rPr lang="en-US" sz="3200" dirty="0"/>
              <a:t>Out Door</a:t>
            </a:r>
            <a:r>
              <a:rPr lang="fa-IR" sz="3200" dirty="0"/>
              <a:t> </a:t>
            </a:r>
            <a:endParaRPr lang="fa-IR" sz="3200" dirty="0" smtClean="0"/>
          </a:p>
          <a:p>
            <a:pPr marL="0" indent="0" algn="justLow" rtl="1">
              <a:buNone/>
            </a:pPr>
            <a:r>
              <a:rPr lang="en-US" sz="3200" b="1" dirty="0" smtClean="0"/>
              <a:t>In </a:t>
            </a:r>
            <a:r>
              <a:rPr lang="en-US" sz="3200" b="1" dirty="0"/>
              <a:t>Door</a:t>
            </a:r>
            <a:r>
              <a:rPr lang="fa-IR" sz="3200" b="1" dirty="0"/>
              <a:t>:</a:t>
            </a:r>
            <a:endParaRPr lang="en-US" sz="3200" b="1" dirty="0"/>
          </a:p>
          <a:p>
            <a:pPr marL="0" indent="0" algn="justLow" rtl="1">
              <a:buNone/>
            </a:pPr>
            <a:r>
              <a:rPr lang="fa-IR" sz="3200" dirty="0"/>
              <a:t>یک پوشش پلاستیکی نازک دارد و این سبب ایجاد قابلیت انعطاف برای آن می شود اما در برابر فشار های محیطی استقامت و پایداری کمی دارد به همین دلیل برای کار های داخل ساختمانی از آن استفاده می </a:t>
            </a:r>
            <a:r>
              <a:rPr lang="fa-IR" sz="3200" dirty="0" smtClean="0"/>
              <a:t>شود و </a:t>
            </a:r>
            <a:r>
              <a:rPr lang="fa-IR" sz="3200" dirty="0"/>
              <a:t>معمولاً </a:t>
            </a:r>
            <a:r>
              <a:rPr lang="fa-IR" sz="3200" dirty="0" smtClean="0"/>
              <a:t>مالتی </a:t>
            </a:r>
            <a:r>
              <a:rPr lang="fa-IR" sz="3200" dirty="0"/>
              <a:t>مُد </a:t>
            </a:r>
            <a:r>
              <a:rPr lang="fa-IR" sz="3200" dirty="0" smtClean="0"/>
              <a:t>هستند. </a:t>
            </a:r>
            <a:r>
              <a:rPr lang="fa-IR" sz="3200" dirty="0"/>
              <a:t>در این نوع کابلها نه نیازچندانی به ضد آب کردن ونه نیازی به افزایش استحکام و زره دار کردن</a:t>
            </a:r>
            <a:r>
              <a:rPr lang="fa-IR" sz="3200" dirty="0" smtClean="0"/>
              <a:t>.</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3943307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در مورد این کابلها باید اقداماتی درجهت حفاظت در برابر جوندگان و تصادمات صورت گیرد ضمن اینکه باید از موادی استفاده گردد که در صورت بروز آتش سوزی بخارات سمّی ایجاد نکند.طول این کابلها در حدود ۳۰۰متر است و لازم است که سبک و قابل انعطاف باشند معمولاً انتهای هر کابل به کانکتورهای قابل جداشدن وصل می شود . فیبرهایی که در محیط کار به عنوان جمپر استفاده شده معمولاً در معرض شکستگی قرار می گیرند .</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459586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en-US" sz="3200" b="1" dirty="0">
                <a:cs typeface="+mj-cs"/>
              </a:rPr>
              <a:t>out  Door</a:t>
            </a:r>
            <a:r>
              <a:rPr lang="fa-IR" sz="3200" b="1" dirty="0">
                <a:cs typeface="+mj-cs"/>
              </a:rPr>
              <a:t>:</a:t>
            </a:r>
            <a:endParaRPr lang="en-US" sz="3200" b="1" dirty="0">
              <a:cs typeface="+mj-cs"/>
            </a:endParaRPr>
          </a:p>
          <a:p>
            <a:pPr marL="0" indent="0" algn="justLow" rtl="1">
              <a:buNone/>
            </a:pPr>
            <a:r>
              <a:rPr lang="fa-IR" sz="3200" dirty="0">
                <a:cs typeface="+mj-cs"/>
              </a:rPr>
              <a:t>دارای پوشش ضخیمی است که به نسبت کاربرد ، جنس روکش آن تغییر می کند. به دلیل داشتن این پوشش ضخیم کابل انعطاف کمی دارد و برای کابل کشی در محیط های بیرونی و مسیر های طولانی از آن استفاده می شود</a:t>
            </a:r>
            <a:r>
              <a:rPr lang="fa-IR" sz="3200" dirty="0" smtClean="0">
                <a:cs typeface="+mj-cs"/>
              </a:rPr>
              <a:t>.</a:t>
            </a:r>
            <a:endParaRPr lang="ar-IQ" sz="3200" dirty="0" smtClean="0">
              <a:cs typeface="+mj-cs"/>
            </a:endParaRPr>
          </a:p>
          <a:p>
            <a:pPr marL="0" indent="0" algn="justLow" rtl="1">
              <a:buNone/>
            </a:pPr>
            <a:r>
              <a:rPr lang="fa-IR" sz="3200" dirty="0">
                <a:cs typeface="+mj-cs"/>
              </a:rPr>
              <a:t>ا</a:t>
            </a:r>
            <a:r>
              <a:rPr lang="ar-IQ" sz="3200" dirty="0" smtClean="0">
                <a:cs typeface="+mj-cs"/>
              </a:rPr>
              <a:t>ز </a:t>
            </a:r>
            <a:r>
              <a:rPr lang="ar-IQ" sz="3200" dirty="0">
                <a:cs typeface="+mj-cs"/>
              </a:rPr>
              <a:t>ویژگیهای این نوع کابل می توان به موارد زیر اشاره کرد</a:t>
            </a:r>
            <a:r>
              <a:rPr lang="ar-IQ" sz="3200" dirty="0" smtClean="0">
                <a:cs typeface="+mj-cs"/>
              </a:rPr>
              <a:t>:</a:t>
            </a:r>
            <a:endParaRPr lang="fa-IR" sz="3200" dirty="0" smtClean="0">
              <a:cs typeface="+mj-cs"/>
            </a:endParaRPr>
          </a:p>
          <a:p>
            <a:pPr algn="justLow" rtl="1"/>
            <a:r>
              <a:rPr lang="ar-IQ" sz="3200" dirty="0" smtClean="0">
                <a:cs typeface="+mj-cs"/>
              </a:rPr>
              <a:t> </a:t>
            </a:r>
            <a:r>
              <a:rPr lang="ar-IQ" sz="3200" dirty="0">
                <a:cs typeface="+mj-cs"/>
              </a:rPr>
              <a:t>تحمل رطوبت محیطی از ۹۰ تا ۱۰۰ درصد</a:t>
            </a:r>
          </a:p>
          <a:p>
            <a:pPr algn="justLow" rtl="1"/>
            <a:r>
              <a:rPr lang="ar-IQ" sz="3200" dirty="0">
                <a:cs typeface="+mj-cs"/>
              </a:rPr>
              <a:t>تحمل محدوده دمایی بین -۴۰ تا +۸۰ درجه سانتیگراد</a:t>
            </a:r>
          </a:p>
          <a:p>
            <a:pPr algn="justLow" rtl="1"/>
            <a:r>
              <a:rPr lang="ar-IQ" sz="3200" dirty="0">
                <a:cs typeface="+mj-cs"/>
              </a:rPr>
              <a:t>عدم تجزیه یا استهلاک ژاکت کابل در مقابل نور خورشید</a:t>
            </a:r>
          </a:p>
          <a:p>
            <a:pPr marL="0" indent="0" algn="justLow" rtl="1">
              <a:buNone/>
            </a:pPr>
            <a:endParaRPr lang="en-US" sz="3200" dirty="0">
              <a:cs typeface="+mj-cs"/>
            </a:endParaRPr>
          </a:p>
        </p:txBody>
      </p:sp>
      <p:sp>
        <p:nvSpPr>
          <p:cNvPr id="4" name="Slide Number Placeholder 3"/>
          <p:cNvSpPr>
            <a:spLocks noGrp="1"/>
          </p:cNvSpPr>
          <p:nvPr>
            <p:ph type="sldNum" sz="quarter" idx="12"/>
          </p:nvPr>
        </p:nvSpPr>
        <p:spPr/>
        <p:txBody>
          <a:bodyPr/>
          <a:lstStyle/>
          <a:p>
            <a:fld id="{7875B7DD-5A0C-4F7D-A1B5-F1164463782B}"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1199429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47850"/>
            <a:ext cx="10515600" cy="4351338"/>
          </a:xfrm>
        </p:spPr>
        <p:txBody>
          <a:bodyPr>
            <a:noAutofit/>
          </a:bodyPr>
          <a:lstStyle/>
          <a:p>
            <a:pPr algn="justLow" rtl="1"/>
            <a:r>
              <a:rPr lang="fa-IR" sz="3200" dirty="0"/>
              <a:t>انعطاف پذیری بالا در مقابل خمش تا کمترین شعاع ممکن</a:t>
            </a:r>
          </a:p>
          <a:p>
            <a:pPr algn="justLow" rtl="1"/>
            <a:r>
              <a:rPr lang="fa-IR" sz="3200" dirty="0"/>
              <a:t>پوشش بسیار مقاوم در مقابل شعله ور شدن</a:t>
            </a:r>
          </a:p>
          <a:p>
            <a:pPr algn="justLow" rtl="1"/>
            <a:r>
              <a:rPr lang="fa-IR" sz="3200" dirty="0"/>
              <a:t>قابلیت تحمل فشار بالا</a:t>
            </a:r>
          </a:p>
          <a:p>
            <a:pPr algn="justLow" rtl="1"/>
            <a:r>
              <a:rPr lang="fa-IR" sz="3200" dirty="0"/>
              <a:t>پوششی که جونده ها مثل موش به آن علاقه نداشته باشند</a:t>
            </a:r>
          </a:p>
          <a:p>
            <a:pPr marL="0" indent="0" algn="justLow" rtl="1">
              <a:buNone/>
            </a:pPr>
            <a:r>
              <a:rPr lang="ar-IQ" sz="3200" dirty="0"/>
              <a:t>کابل های نوری  خود </a:t>
            </a:r>
            <a:r>
              <a:rPr lang="en-US" sz="3200" dirty="0"/>
              <a:t>out  Door </a:t>
            </a:r>
            <a:r>
              <a:rPr lang="ar-IQ" sz="3200" dirty="0"/>
              <a:t>چند نوع اند :</a:t>
            </a:r>
          </a:p>
          <a:p>
            <a:pPr marL="0" indent="0" algn="justLow" rtl="1">
              <a:buNone/>
            </a:pPr>
            <a:r>
              <a:rPr lang="ar-IQ" sz="3200" b="1" dirty="0"/>
              <a:t>۱-کابلهای فضای باز زیرخاکی طولانی :</a:t>
            </a:r>
          </a:p>
          <a:p>
            <a:pPr marL="0" indent="0" algn="justLow" rtl="1">
              <a:buNone/>
            </a:pPr>
            <a:r>
              <a:rPr lang="ar-IQ" sz="3200" dirty="0"/>
              <a:t>این گروه شامل بسیاری از فیبرهای تک مدی بالای ۱۰۰کیلومتر می شود این کابلها ضدآبند ودارای تجهیزات استحکام دهنده </a:t>
            </a:r>
            <a:r>
              <a:rPr lang="ar-IQ" sz="3200" dirty="0" smtClean="0"/>
              <a:t>و</a:t>
            </a:r>
            <a:r>
              <a:rPr lang="fa-IR" sz="3200" dirty="0" smtClean="0"/>
              <a:t> </a:t>
            </a:r>
            <a:r>
              <a:rPr lang="ar-IQ" sz="3200" dirty="0" smtClean="0"/>
              <a:t>زره </a:t>
            </a:r>
            <a:r>
              <a:rPr lang="ar-IQ" sz="3200" dirty="0"/>
              <a:t>دارند.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1034825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Low" rtl="1">
              <a:buNone/>
            </a:pPr>
            <a:r>
              <a:rPr lang="ar-IQ" sz="3200" b="1" dirty="0" smtClean="0"/>
              <a:t>٢</a:t>
            </a:r>
            <a:r>
              <a:rPr lang="fa-IR" sz="3200" b="1" dirty="0" smtClean="0"/>
              <a:t>-کابلهای </a:t>
            </a:r>
            <a:r>
              <a:rPr lang="fa-IR" sz="3200" b="1" dirty="0"/>
              <a:t>فضای باز زیرخاکی </a:t>
            </a:r>
            <a:r>
              <a:rPr lang="fa-IR" sz="3200" b="1" dirty="0" smtClean="0"/>
              <a:t>اقامتگاهی:</a:t>
            </a:r>
            <a:endParaRPr lang="en-US" sz="3200" b="1" dirty="0"/>
          </a:p>
          <a:p>
            <a:pPr marL="0" indent="0" algn="justLow" rtl="1">
              <a:buNone/>
            </a:pPr>
            <a:r>
              <a:rPr lang="fa-IR" sz="3200" dirty="0"/>
              <a:t>این نوع کابلها در مسافت کمتری نسبت به دسته قبل استفاده می شوند و هم از نوع تک مدی وهم از نوع چند مدی می باشند این نوع کابل ها هم باید ضد آب باشند ولی تجهیزات استحکامی آنها کمتر از دسته قبلیست از طرفی چون در معابر از درون لوله های فولادی یا کانالها عبور داده می شوند دیگر لازم نیست مانند کابلهای بین شهری زره دار شوند.</a:t>
            </a:r>
          </a:p>
          <a:p>
            <a:pPr marL="0" indent="0" algn="justLow" rtl="1">
              <a:buNone/>
            </a:pPr>
            <a:r>
              <a:rPr lang="fa-IR" sz="3200" b="1" dirty="0"/>
              <a:t>۳-کابلهای فضای باز هوایی </a:t>
            </a:r>
            <a:r>
              <a:rPr lang="en-US" sz="3200" b="1" dirty="0" smtClean="0"/>
              <a:t>:</a:t>
            </a:r>
            <a:endParaRPr lang="en-US" sz="3200" b="1" dirty="0"/>
          </a:p>
          <a:p>
            <a:pPr marL="0" indent="0" algn="justLow" rtl="1">
              <a:buNone/>
            </a:pPr>
            <a:r>
              <a:rPr lang="fa-IR" sz="3200" dirty="0"/>
              <a:t>این کابلها باید در مقابل کشش بسیار مقاوم باشند این کابلها غالباً تجهیزات جداگانه ای برای جلوگیری از وارد شدن نیروی کشش به فیبر می باشند.</a:t>
            </a:r>
          </a:p>
          <a:p>
            <a:pPr marL="0" indent="0" algn="justLow" rtl="1">
              <a:buNone/>
            </a:pPr>
            <a:endParaRPr lang="fa-IR" sz="3200" dirty="0"/>
          </a:p>
          <a:p>
            <a:pPr marL="0" indent="0" algn="justLow" rtl="1">
              <a:buNone/>
            </a:pP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421601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b="1" dirty="0" smtClean="0"/>
              <a:t>۴-کابلهای </a:t>
            </a:r>
            <a:r>
              <a:rPr lang="fa-IR" sz="3200" b="1" dirty="0"/>
              <a:t>فضای باز هوایی با استفاده از </a:t>
            </a:r>
            <a:r>
              <a:rPr lang="fa-IR" sz="3200" b="1" dirty="0" smtClean="0"/>
              <a:t>کابل</a:t>
            </a:r>
            <a:r>
              <a:rPr lang="en-US" sz="3200" b="1" dirty="0" smtClean="0"/>
              <a:t>Earth </a:t>
            </a:r>
            <a:r>
              <a:rPr lang="ar-IQ" sz="3200" b="1" dirty="0" smtClean="0"/>
              <a:t> </a:t>
            </a:r>
            <a:r>
              <a:rPr lang="fa-IR" sz="3200" b="1" dirty="0" smtClean="0"/>
              <a:t>دکلهای </a:t>
            </a:r>
            <a:r>
              <a:rPr lang="fa-IR" sz="3200" b="1" dirty="0"/>
              <a:t>فشار قوی</a:t>
            </a:r>
            <a:r>
              <a:rPr lang="fa-IR" sz="3200" b="1" dirty="0" smtClean="0"/>
              <a:t>:</a:t>
            </a:r>
            <a:endParaRPr lang="fa-IR" sz="3200" b="1" dirty="0"/>
          </a:p>
          <a:p>
            <a:pPr marL="0" indent="0" algn="justLow" rtl="1">
              <a:buNone/>
            </a:pPr>
            <a:r>
              <a:rPr lang="fa-IR" sz="3200" dirty="0"/>
              <a:t>یکی از مکانهای معمول برای انتقال فیبرهای نوری استفاده از فضای درون کابل </a:t>
            </a:r>
            <a:r>
              <a:rPr lang="en-US" sz="3200" dirty="0"/>
              <a:t>Earth </a:t>
            </a:r>
            <a:r>
              <a:rPr lang="fa-IR" sz="3200" dirty="0"/>
              <a:t>دکلهای فشار قوی است که معمولاً خطوط ۱۳۲ کیلو ولت می باشند اغلب جهت جلوگیری از خرابکاری بالاترین کابل که از رأس دکل می گذرد کابل </a:t>
            </a:r>
            <a:r>
              <a:rPr lang="en-US" sz="3200" dirty="0" smtClean="0"/>
              <a:t>Earth</a:t>
            </a:r>
            <a:r>
              <a:rPr lang="ar-IQ" sz="3200" dirty="0" smtClean="0"/>
              <a:t> </a:t>
            </a:r>
            <a:r>
              <a:rPr lang="fa-IR" sz="3200" dirty="0" smtClean="0"/>
              <a:t>است </a:t>
            </a:r>
            <a:r>
              <a:rPr lang="fa-IR" sz="3200" dirty="0"/>
              <a:t>این نوع </a:t>
            </a:r>
            <a:r>
              <a:rPr lang="fa-IR" sz="3200" dirty="0" smtClean="0"/>
              <a:t>کابلها</a:t>
            </a:r>
            <a:r>
              <a:rPr lang="en-US" sz="3200" dirty="0" smtClean="0"/>
              <a:t>Optical </a:t>
            </a:r>
            <a:r>
              <a:rPr lang="en-US" sz="3200" dirty="0"/>
              <a:t>Ground Wire(OPGW) </a:t>
            </a:r>
            <a:r>
              <a:rPr lang="fa-IR" sz="3200" dirty="0"/>
              <a:t>نامیده می </a:t>
            </a:r>
            <a:r>
              <a:rPr lang="fa-IR" sz="3200" dirty="0" smtClean="0"/>
              <a:t>شوند</a:t>
            </a:r>
            <a:r>
              <a:rPr lang="ar-IQ" sz="3200" dirty="0" smtClean="0"/>
              <a:t>.</a:t>
            </a: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188896"/>
            <a:ext cx="3987908" cy="2669104"/>
          </a:xfrm>
          <a:prstGeom prst="rect">
            <a:avLst/>
          </a:prstGeom>
        </p:spPr>
      </p:pic>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2784346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b="1" dirty="0"/>
              <a:t>۵-کابلهای زیر دریایی :</a:t>
            </a:r>
          </a:p>
          <a:p>
            <a:pPr marL="0" indent="0" algn="justLow" rtl="1">
              <a:buNone/>
            </a:pPr>
            <a:r>
              <a:rPr lang="fa-IR" sz="3200" dirty="0"/>
              <a:t>ساخت کابلهای زیر دریایی مشکل ترین نوع کابل سازی فیبر نوری است تحمل فشار زیاد آب شور چالش زیادی برای این نوع کابلها محسوب می شود لذا از این نوع کابل ۶تا ۲۰ نوع بیشتر موجود نیست بر خلاف تنوع بسیار زیاد کابلهای دیگر .مشکلات نگهداری کابلهای الکتریکی تأمین کننده توان  </a:t>
            </a:r>
            <a:r>
              <a:rPr lang="en-US" sz="3200" dirty="0"/>
              <a:t>repeater </a:t>
            </a:r>
            <a:r>
              <a:rPr lang="fa-IR" sz="3200" dirty="0"/>
              <a:t>ها و آمپلی فایرهای طول مسیر نیز به پیچیدگی های موضوع می افزاید.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69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672972"/>
            <a:ext cx="3874693" cy="2185028"/>
          </a:xfrm>
          <a:prstGeom prst="rect">
            <a:avLst/>
          </a:prstGeom>
        </p:spPr>
      </p:pic>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57845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pPr marL="0" indent="0" algn="ctr">
              <a:buNone/>
            </a:pPr>
            <a:endParaRPr lang="fa-IR" sz="4000" dirty="0" smtClean="0">
              <a:solidFill>
                <a:srgbClr val="0070C0"/>
              </a:solidFill>
              <a:cs typeface="EntezareZohoor D3" panose="00000700000000000000" pitchFamily="2" charset="-78"/>
            </a:endParaRPr>
          </a:p>
          <a:p>
            <a:pPr marL="0" indent="0" algn="ctr">
              <a:buNone/>
            </a:pPr>
            <a:r>
              <a:rPr lang="fa-IR" sz="4000" dirty="0" smtClean="0">
                <a:solidFill>
                  <a:srgbClr val="0070C0"/>
                </a:solidFill>
                <a:cs typeface="EntezareZohoor D3" panose="00000700000000000000" pitchFamily="2" charset="-78"/>
              </a:rPr>
              <a:t>فصل اول</a:t>
            </a:r>
          </a:p>
          <a:p>
            <a:pPr marL="0" indent="0" algn="ctr">
              <a:buNone/>
            </a:pPr>
            <a:endParaRPr lang="fa-IR" sz="4000" dirty="0" smtClean="0">
              <a:solidFill>
                <a:srgbClr val="0070C0"/>
              </a:solidFill>
              <a:cs typeface="EntezareZohoor D3" panose="00000700000000000000" pitchFamily="2" charset="-78"/>
            </a:endParaRPr>
          </a:p>
          <a:p>
            <a:pPr marL="0" indent="0" algn="ctr">
              <a:buNone/>
            </a:pPr>
            <a:r>
              <a:rPr lang="fa-IR" sz="4000" dirty="0">
                <a:solidFill>
                  <a:srgbClr val="0070C0"/>
                </a:solidFill>
                <a:cs typeface="EntezareZohoor D3" panose="00000700000000000000" pitchFamily="2" charset="-78"/>
              </a:rPr>
              <a:t>آشنای با فیبر نوری</a:t>
            </a:r>
            <a:endParaRPr lang="en-US" sz="4000" dirty="0">
              <a:solidFill>
                <a:srgbClr val="0070C0"/>
              </a:solidFill>
              <a:cs typeface="EntezareZohoor D3" panose="00000700000000000000" pitchFamily="2" charset="-78"/>
            </a:endParaRPr>
          </a:p>
        </p:txBody>
      </p:sp>
      <p:sp>
        <p:nvSpPr>
          <p:cNvPr id="7" name="Slide Number Placeholder 6"/>
          <p:cNvSpPr>
            <a:spLocks noGrp="1"/>
          </p:cNvSpPr>
          <p:nvPr>
            <p:ph type="sldNum" sz="quarter" idx="12"/>
          </p:nvPr>
        </p:nvSpPr>
        <p:spPr/>
        <p:txBody>
          <a:bodyPr/>
          <a:lstStyle/>
          <a:p>
            <a:fld id="{7875B7DD-5A0C-4F7D-A1B5-F1164463782B}" type="slidenum">
              <a:rPr lang="en-US" smtClean="0"/>
              <a:t>7</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315512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3-3-4 انواع </a:t>
            </a:r>
            <a:r>
              <a:rPr lang="fa-IR" sz="4000" b="1" dirty="0">
                <a:solidFill>
                  <a:srgbClr val="0070C0"/>
                </a:solidFill>
                <a:cs typeface="EntezareZohoor B4" panose="00000700000000000000" pitchFamily="2" charset="-78"/>
              </a:rPr>
              <a:t>کابل فیبر نوری از نظر ماده ی سازنده :</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در شبکه </a:t>
            </a:r>
            <a:r>
              <a:rPr lang="fa-IR" sz="3200" dirty="0"/>
              <a:t>های فیبر نوری ، بیشتر از سه نوع کابل </a:t>
            </a:r>
            <a:r>
              <a:rPr lang="fa-IR" sz="3200" dirty="0" smtClean="0"/>
              <a:t>فیبرنوری </a:t>
            </a:r>
            <a:r>
              <a:rPr lang="fa-IR" sz="3200" dirty="0"/>
              <a:t>استفاده می شود که عبارتند </a:t>
            </a:r>
            <a:r>
              <a:rPr lang="fa-IR" sz="3200" dirty="0" smtClean="0"/>
              <a:t>از: کابل فیبر نوری پلاستیکی</a:t>
            </a:r>
            <a:r>
              <a:rPr lang="en-US" sz="3200" dirty="0" smtClean="0"/>
              <a:t>، </a:t>
            </a:r>
            <a:r>
              <a:rPr lang="fa-IR" sz="3200" dirty="0" smtClean="0"/>
              <a:t>کابل فیبر نوری </a:t>
            </a:r>
            <a:r>
              <a:rPr lang="fa-IR" sz="3200" dirty="0"/>
              <a:t>شیشه </a:t>
            </a:r>
            <a:r>
              <a:rPr lang="fa-IR" sz="3200" dirty="0" smtClean="0"/>
              <a:t>ای</a:t>
            </a:r>
            <a:r>
              <a:rPr lang="ar-IQ" sz="3200" dirty="0" smtClean="0"/>
              <a:t> </a:t>
            </a:r>
            <a:r>
              <a:rPr lang="fa-IR" sz="3200" dirty="0" smtClean="0"/>
              <a:t>وکابل فیبرنوری </a:t>
            </a:r>
            <a:r>
              <a:rPr lang="fa-IR" sz="3200" dirty="0"/>
              <a:t>با پلیمر </a:t>
            </a:r>
            <a:r>
              <a:rPr lang="fa-IR" sz="3200" dirty="0" smtClean="0"/>
              <a:t>سخت</a:t>
            </a:r>
            <a:endParaRPr lang="ar-IQ" sz="3200" dirty="0"/>
          </a:p>
          <a:p>
            <a:pPr marL="0" indent="0" algn="justLow" rtl="1">
              <a:buNone/>
            </a:pPr>
            <a:r>
              <a:rPr lang="fa-IR" sz="3200" b="1" dirty="0" smtClean="0"/>
              <a:t>کابل </a:t>
            </a:r>
            <a:r>
              <a:rPr lang="fa-IR" sz="3200" b="1" dirty="0"/>
              <a:t>فیبر نوری شیشه </a:t>
            </a:r>
            <a:r>
              <a:rPr lang="fa-IR" sz="3200" b="1" dirty="0" smtClean="0"/>
              <a:t>ای</a:t>
            </a:r>
            <a:r>
              <a:rPr lang="en-US" sz="3200" dirty="0"/>
              <a:t> (Glass Optical)</a:t>
            </a:r>
            <a:r>
              <a:rPr lang="fa-IR" sz="3200" b="1" dirty="0" smtClean="0"/>
              <a:t> </a:t>
            </a:r>
            <a:r>
              <a:rPr lang="fa-IR" sz="3200" b="1" dirty="0"/>
              <a:t>:</a:t>
            </a:r>
          </a:p>
          <a:p>
            <a:pPr marL="0" indent="0" algn="justLow" rtl="1">
              <a:buNone/>
            </a:pPr>
            <a:r>
              <a:rPr lang="fa-IR" sz="3200" dirty="0"/>
              <a:t>فیبر نوری شیشه ای رشته ی بسیار نازکی است شامل یک استوانه ی جامد و عایق به نام هسته با </a:t>
            </a:r>
            <a:r>
              <a:rPr lang="fa-IR" sz="3200" dirty="0" smtClean="0"/>
              <a:t>شعاع</a:t>
            </a:r>
            <a:r>
              <a:rPr lang="en-US" sz="3200" dirty="0" smtClean="0"/>
              <a:t>a </a:t>
            </a:r>
            <a:r>
              <a:rPr lang="fa-IR" sz="3200" dirty="0" smtClean="0"/>
              <a:t> و </a:t>
            </a:r>
            <a:r>
              <a:rPr lang="fa-IR" sz="3200" dirty="0"/>
              <a:t>ضریب شکست </a:t>
            </a:r>
            <a:r>
              <a:rPr lang="en-US" sz="3200" dirty="0" smtClean="0"/>
              <a:t>n1</a:t>
            </a:r>
            <a:r>
              <a:rPr lang="fa-IR" sz="3200" dirty="0" smtClean="0"/>
              <a:t> که </a:t>
            </a:r>
            <a:r>
              <a:rPr lang="fa-IR" sz="3200" dirty="0"/>
              <a:t>مغزی فیبر نیز نامیده می شود و توسط یک لایه ی خارجی جامد و عایق به نام پوشش با </a:t>
            </a:r>
            <a:r>
              <a:rPr lang="fa-IR" sz="3200" dirty="0" smtClean="0"/>
              <a:t>قطر</a:t>
            </a:r>
            <a:r>
              <a:rPr lang="en-US" sz="3200" dirty="0" smtClean="0">
                <a:solidFill>
                  <a:prstClr val="black"/>
                </a:solidFill>
              </a:rPr>
              <a:t> n2 </a:t>
            </a:r>
            <a:r>
              <a:rPr lang="en-US" sz="3200" dirty="0" smtClean="0"/>
              <a:t>(n2&lt;n1) </a:t>
            </a:r>
            <a:r>
              <a:rPr lang="ar-IQ" sz="3200" dirty="0" smtClean="0"/>
              <a:t> </a:t>
            </a:r>
            <a:r>
              <a:rPr lang="fa-IR" sz="3200" dirty="0" smtClean="0"/>
              <a:t>و </a:t>
            </a:r>
            <a:r>
              <a:rPr lang="fa-IR" sz="3200" dirty="0"/>
              <a:t>ظریب </a:t>
            </a:r>
            <a:r>
              <a:rPr lang="fa-IR" sz="3200" dirty="0" smtClean="0"/>
              <a:t>شکست</a:t>
            </a:r>
            <a:r>
              <a:rPr lang="en-US" sz="3200" dirty="0" smtClean="0"/>
              <a:t> d </a:t>
            </a:r>
            <a:r>
              <a:rPr lang="fa-IR" sz="3200" dirty="0"/>
              <a:t>احاطه شده است </a:t>
            </a:r>
            <a:r>
              <a:rPr lang="fa-IR" sz="3200" dirty="0" smtClean="0"/>
              <a:t>،این </a:t>
            </a:r>
            <a:r>
              <a:rPr lang="fa-IR" sz="3200" dirty="0"/>
              <a:t>پوشش را غلاف فیبر نیز می گویند.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936603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smtClean="0"/>
              <a:t>غلاف </a:t>
            </a:r>
            <a:r>
              <a:rPr lang="fa-IR" sz="3200" dirty="0"/>
              <a:t>باعث کاهش اتلاف پراکندگی ناشی از ناپیوستگی های سطح مغزی می شود و قدرت تحمل مکانیکی فیبر را نیز افزایش می دهد ، همچنین از ورود و جذب عوامل خارجی به سطح مغزی جلوگیری می کند. فیبر ها را در یک محفظه ی پلاستیکی به نام روکش محافظ </a:t>
            </a:r>
            <a:r>
              <a:rPr lang="fa-IR" sz="3200" dirty="0" smtClean="0"/>
              <a:t>قرار </a:t>
            </a:r>
            <a:r>
              <a:rPr lang="fa-IR" sz="3200" dirty="0"/>
              <a:t>می دهند تا مقاومت فیبر نوری در برابر تنش های مکانیکی افزایش یابد. این روکش مانع تغییر شکل فیبر و خراشیدگی سطح آن می شود.</a:t>
            </a:r>
          </a:p>
          <a:p>
            <a:pPr marL="0" indent="0" algn="justLow" rtl="1">
              <a:buNone/>
            </a:pP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487061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جنس مغزی و پوشش این فیبر ها از شیشه است. شیشه ای که در این فیبر ها به کار رفته بسیار خالص و شفاف و از جنس دی اکسید سیلیکون یا کوارتز است. این فیبر ها کمترین اتلاف و بیشترین قیمت را در بین فیبر های نوری دارند و دارای پهنای باند بیشتر می باشند. فیبر های شیشه ای در شبکه های محلی ، شهری و مخابراتی استفاده می شوند و بهترین طول موج برای ارسال داده ها در آن ها 1300 نانو متر </a:t>
            </a:r>
            <a:r>
              <a:rPr lang="fa-IR" sz="3200" dirty="0" smtClean="0"/>
              <a:t>است.</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2938355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b="1" dirty="0"/>
              <a:t>کابل فیبر نوری پلاستیکی </a:t>
            </a:r>
            <a:r>
              <a:rPr lang="en-US" sz="3200" b="1" dirty="0" smtClean="0"/>
              <a:t>(plastic clad optical)</a:t>
            </a:r>
            <a:r>
              <a:rPr lang="fa-IR" sz="3200" b="1" dirty="0" smtClean="0"/>
              <a:t>:</a:t>
            </a:r>
            <a:endParaRPr lang="fa-IR" sz="3200" b="1" dirty="0"/>
          </a:p>
          <a:p>
            <a:pPr marL="0" indent="0" algn="justLow" rtl="1">
              <a:buNone/>
            </a:pPr>
            <a:r>
              <a:rPr lang="fa-IR" sz="3200" dirty="0"/>
              <a:t>مغزی و پوشش این کابل ها از جنس پلاستیک است ، پلاستیک مغزی معمولا از جنس </a:t>
            </a:r>
            <a:r>
              <a:rPr lang="en-US" sz="3200" dirty="0"/>
              <a:t>PMMA (Poly Methy1 Methacrylate) ، </a:t>
            </a:r>
            <a:r>
              <a:rPr lang="fa-IR" sz="3200" dirty="0"/>
              <a:t>می باشد که با یک لایه فلوروپلیمر پوشیده شده است.</a:t>
            </a:r>
          </a:p>
          <a:p>
            <a:pPr marL="0" indent="0" algn="justLow" rtl="1">
              <a:buNone/>
            </a:pPr>
            <a:r>
              <a:rPr lang="fa-IR" sz="3200" dirty="0"/>
              <a:t>فیبر های پلاستیکی ضخامت بسیار بیشتری نسبت به دیگر فیبر ها دارند ، ضخامت اغلب این فیبر ها 1000 میکرومتر و اندازه ی هسته یا مغزی آنها 980 میکرو متر می باشد.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265876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با وجود این ضخامت زیاد ، حتی اگر انتهای فیبر اندکی کثیف شده ، یا آسیب دیده باشد و یا اگر محور نور اندکی خارج از مرکز باشد ، همچنان ارسال اطلاعات امکان پذیر می باشد و به همین دلیل کار نصب این نوع فیبر ها بسیار آسان است. در فیبر های با ضخامت زیاد ، مانند فیبر های  نوری پلاستیکی ارسال نور را تا 96% توسط هسته انجام می </a:t>
            </a:r>
            <a:r>
              <a:rPr lang="fa-IR" sz="3200" dirty="0" smtClean="0"/>
              <a:t>شود.</a:t>
            </a:r>
            <a:r>
              <a:rPr lang="fa-IR" sz="3200" dirty="0"/>
              <a:t> </a:t>
            </a:r>
            <a:endParaRPr lang="fa-IR" sz="3200" dirty="0" smtClean="0"/>
          </a:p>
          <a:p>
            <a:pPr marL="0" indent="0" algn="justLow" rtl="1">
              <a:buNone/>
            </a:pPr>
            <a:r>
              <a:rPr lang="fa-IR" sz="3200" dirty="0" smtClean="0"/>
              <a:t>برای </a:t>
            </a:r>
            <a:r>
              <a:rPr lang="fa-IR" sz="3200" dirty="0"/>
              <a:t>منبع ماژول های فرستنده و گیرنده  در فیبر های نوری پلاستیکی معمولا از یک </a:t>
            </a:r>
            <a:r>
              <a:rPr lang="en-US" sz="3200" dirty="0"/>
              <a:t>LED</a:t>
            </a:r>
            <a:r>
              <a:rPr lang="fa-IR" sz="3200" dirty="0"/>
              <a:t> (قرمز ) 650 نانو متر استفاده می شود ، که این امر باعث کاهش هزینه در شبکه می شود.</a:t>
            </a:r>
            <a:endParaRPr lang="en-US" sz="3200" dirty="0"/>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2115812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در مقایسه با فیبر های نوری شیشه ای ، </a:t>
            </a:r>
            <a:r>
              <a:rPr lang="fa-IR" sz="3200" b="1" dirty="0"/>
              <a:t>میزان اتلاف </a:t>
            </a:r>
            <a:r>
              <a:rPr lang="fa-IR" sz="3200" dirty="0"/>
              <a:t>در فیبر ها ی نوری پلاستیکی </a:t>
            </a:r>
            <a:r>
              <a:rPr lang="fa-IR" sz="3200" b="1" dirty="0"/>
              <a:t>بیشتر است </a:t>
            </a:r>
            <a:r>
              <a:rPr lang="fa-IR" sz="3200" dirty="0"/>
              <a:t>و به همین دلیل این فیبر ها برای ارسال اطلاعات در مسافت های طولانی تر از 50 متر مناسب نیستند و اغلب از آن ها در شبکه های خانگی استفاده می شود.</a:t>
            </a:r>
          </a:p>
          <a:p>
            <a:pPr marL="0" indent="0" algn="justLow" rtl="1">
              <a:buNone/>
            </a:pPr>
            <a:r>
              <a:rPr lang="fa-IR" sz="3200" dirty="0"/>
              <a:t>با توجه به این که فیبر نوری پلاستیکی در برابر ارتعاش و خمیدگی مقاوم است علاوه بر کاربرد های معمول آن ، در قطار ها و اتومبیل ها نیز استفاده می شود</a:t>
            </a:r>
            <a:r>
              <a:rPr lang="fa-IR" sz="3200" dirty="0" smtClean="0"/>
              <a:t>.</a:t>
            </a:r>
          </a:p>
          <a:p>
            <a:pPr marL="0" indent="0" algn="justLow" rtl="1">
              <a:buNone/>
            </a:pPr>
            <a:r>
              <a:rPr lang="fa-IR" sz="3200" dirty="0" smtClean="0"/>
              <a:t> </a:t>
            </a:r>
            <a:r>
              <a:rPr lang="fa-IR" sz="3200" dirty="0"/>
              <a:t>مزیت دیگر فیبر های پلاستیکی </a:t>
            </a:r>
            <a:r>
              <a:rPr lang="fa-IR" sz="3200" b="1" dirty="0"/>
              <a:t>سبکی و وزن کم </a:t>
            </a:r>
            <a:r>
              <a:rPr lang="fa-IR" sz="3200" dirty="0"/>
              <a:t>آن ها در مقابل سایر کابل های انتقال داده است.</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0781673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b="1" dirty="0"/>
              <a:t>مغزی</a:t>
            </a:r>
            <a:r>
              <a:rPr lang="fa-IR" sz="3200" dirty="0"/>
              <a:t> این فیبر ها به سه </a:t>
            </a:r>
            <a:r>
              <a:rPr lang="fa-IR" sz="3200" b="1" dirty="0"/>
              <a:t>صورت ضریب شکست پله </a:t>
            </a:r>
            <a:r>
              <a:rPr lang="fa-IR" sz="3200" b="1" dirty="0" smtClean="0"/>
              <a:t>ای </a:t>
            </a:r>
            <a:r>
              <a:rPr lang="en-US" sz="3200" b="1" dirty="0" smtClean="0"/>
              <a:t>، </a:t>
            </a:r>
            <a:r>
              <a:rPr lang="fa-IR" sz="3200" b="1" dirty="0"/>
              <a:t>ضریب شکست </a:t>
            </a:r>
            <a:r>
              <a:rPr lang="fa-IR" sz="3200" b="1" dirty="0" smtClean="0"/>
              <a:t>تدریجی</a:t>
            </a:r>
            <a:r>
              <a:rPr lang="en-US" sz="3200" b="1" dirty="0" smtClean="0"/>
              <a:t>، </a:t>
            </a:r>
            <a:r>
              <a:rPr lang="fa-IR" sz="3200" b="1" dirty="0"/>
              <a:t>ضریب شکست چند پله ای </a:t>
            </a:r>
            <a:r>
              <a:rPr lang="en-US" sz="3200" dirty="0" smtClean="0"/>
              <a:t>، </a:t>
            </a:r>
            <a:r>
              <a:rPr lang="fa-IR" sz="3200" dirty="0"/>
              <a:t>ساخته می شود. در </a:t>
            </a:r>
            <a:r>
              <a:rPr lang="fa-IR" sz="3200" b="1" dirty="0"/>
              <a:t>بیشتر</a:t>
            </a:r>
            <a:r>
              <a:rPr lang="fa-IR" sz="3200" dirty="0"/>
              <a:t> فیبر های با مغزی پلاستیکی از </a:t>
            </a:r>
            <a:r>
              <a:rPr lang="fa-IR" sz="3200" b="1" dirty="0"/>
              <a:t>روش پله ای </a:t>
            </a:r>
            <a:r>
              <a:rPr lang="fa-IR" sz="3200" dirty="0"/>
              <a:t>برای انتقال داده استفاده می شود ، اما روش تدریجی برای سرعت های بالا و ارسال اطلاعات با حجم بالا مناسب است.</a:t>
            </a:r>
          </a:p>
          <a:p>
            <a:pPr marL="0" indent="0" algn="justLow" rtl="1">
              <a:buNone/>
            </a:pPr>
            <a:r>
              <a:rPr lang="fa-IR" sz="3200" dirty="0"/>
              <a:t>در فیبر های با ساختار چند پله ای برای ارسال اطلاعات از هر دو اصل پله ای و تدریجی استفاده می شود. در این ساختار پهنای باند افزایش پیدا کرده و تولید انبوه بسیار آسان تر می شود. بهترین طول موج ارسال داده در فیبر های پلاستیکی ، طول موج 650 نانومتر </a:t>
            </a:r>
            <a:r>
              <a:rPr lang="fa-IR" sz="3200" dirty="0" smtClean="0"/>
              <a:t>است.</a:t>
            </a: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6132878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کاربرد های کابل فیبر نوری </a:t>
            </a:r>
            <a:r>
              <a:rPr lang="fa-IR" sz="4000" b="1" dirty="0">
                <a:solidFill>
                  <a:srgbClr val="0070C0"/>
                </a:solidFill>
                <a:cs typeface="EntezareZohoor B4" panose="00000700000000000000" pitchFamily="2" charset="-78"/>
              </a:rPr>
              <a:t>پلاستیکی</a:t>
            </a:r>
            <a:r>
              <a:rPr lang="en-US" sz="4000" b="1" dirty="0">
                <a:solidFill>
                  <a:srgbClr val="0070C0"/>
                </a:solidFill>
                <a:cs typeface="EntezareZohoor B4" panose="00000700000000000000" pitchFamily="2" charset="-78"/>
              </a:rPr>
              <a:t>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200" dirty="0" smtClean="0"/>
              <a:t>1- </a:t>
            </a:r>
            <a:r>
              <a:rPr lang="fa-IR" sz="3200" dirty="0"/>
              <a:t>شبکه های خانگی</a:t>
            </a:r>
            <a:endParaRPr lang="en-US" sz="3200" dirty="0"/>
          </a:p>
          <a:p>
            <a:pPr marL="0" indent="0" algn="justLow" rtl="1">
              <a:buNone/>
            </a:pPr>
            <a:r>
              <a:rPr lang="fa-IR" sz="3200" dirty="0"/>
              <a:t>2- رابط تجهیزات صوتی و تصویری</a:t>
            </a:r>
            <a:endParaRPr lang="en-US" sz="3200" dirty="0"/>
          </a:p>
          <a:p>
            <a:pPr marL="0" indent="0" algn="justLow" rtl="1">
              <a:buNone/>
            </a:pPr>
            <a:r>
              <a:rPr lang="fa-IR" sz="3200" dirty="0"/>
              <a:t>3- کنترل تجهیزات صنعتی (اتوماسیون)</a:t>
            </a:r>
            <a:endParaRPr lang="en-US" sz="3200" dirty="0"/>
          </a:p>
          <a:p>
            <a:pPr marL="0" indent="0" algn="justLow" rtl="1">
              <a:buNone/>
            </a:pPr>
            <a:r>
              <a:rPr lang="fa-IR" sz="3200" dirty="0"/>
              <a:t>4- شبکه های قطار ها و ماشین ها </a:t>
            </a:r>
            <a:endParaRPr lang="en-US" sz="3200" dirty="0"/>
          </a:p>
          <a:p>
            <a:pPr marL="0" indent="0" algn="justLow" rtl="1">
              <a:buNone/>
            </a:pPr>
            <a:r>
              <a:rPr lang="fa-IR" sz="3200" dirty="0"/>
              <a:t>5- سنجش از راه دور </a:t>
            </a:r>
            <a:endParaRPr lang="en-US" sz="3200" dirty="0"/>
          </a:p>
          <a:p>
            <a:pPr marL="0" indent="0" algn="justLow" rtl="1">
              <a:buNone/>
            </a:pPr>
            <a:r>
              <a:rPr lang="fa-IR" sz="3200" dirty="0"/>
              <a:t>6- کنترل وسایل </a:t>
            </a:r>
            <a:r>
              <a:rPr lang="fa-IR" sz="3200" dirty="0" smtClean="0"/>
              <a:t>انتقالگ</a:t>
            </a:r>
            <a:r>
              <a:rPr lang="fa-IR" sz="3200" dirty="0"/>
              <a:t>ر</a:t>
            </a:r>
            <a:endParaRPr lang="en-US" sz="3200" dirty="0"/>
          </a:p>
          <a:p>
            <a:pPr marL="0" indent="0" algn="justLow" rtl="1">
              <a:buNone/>
            </a:pPr>
            <a:r>
              <a:rPr lang="fa-IR" sz="3200" dirty="0"/>
              <a:t>7- استفاده در جلوه های هنری</a:t>
            </a:r>
            <a:endParaRPr lang="en-US" sz="3200" dirty="0"/>
          </a:p>
          <a:p>
            <a:pPr marL="0" indent="0" algn="justLow" rtl="1">
              <a:buNone/>
            </a:pPr>
            <a:r>
              <a:rPr lang="fa-IR" sz="3200" dirty="0"/>
              <a:t>8- کاربرد های پزشکی </a:t>
            </a:r>
            <a:endParaRPr lang="en-US" sz="3200" dirty="0"/>
          </a:p>
          <a:p>
            <a:pPr marL="0" indent="0" algn="justLow" rtl="1">
              <a:buNone/>
            </a:pPr>
            <a:r>
              <a:rPr lang="fa-IR" sz="3200" dirty="0"/>
              <a:t> </a:t>
            </a: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9257157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fa-IR" sz="3200" dirty="0"/>
              <a:t>فیبر های نوری پلاستیکی ابتدا در ژاپن و در صنایع ماشین سازی استفاده شدند و سپس در صنایع ارتباطات مورد توجه قرار گرفتند. </a:t>
            </a:r>
            <a:endParaRPr lang="fa-IR" sz="3200" dirty="0" smtClean="0"/>
          </a:p>
          <a:p>
            <a:pPr marL="0" indent="0" algn="justLow" rtl="1">
              <a:buNone/>
            </a:pPr>
            <a:r>
              <a:rPr lang="fa-IR" sz="3200" b="1" dirty="0" smtClean="0"/>
              <a:t>دلیل علاقه </a:t>
            </a:r>
            <a:r>
              <a:rPr lang="fa-IR" sz="3200" b="1" dirty="0"/>
              <a:t>زیاد به </a:t>
            </a:r>
            <a:r>
              <a:rPr lang="fa-IR" sz="3200" b="1" dirty="0" smtClean="0"/>
              <a:t>فیبر نوری پلاستیکی </a:t>
            </a:r>
            <a:r>
              <a:rPr lang="fa-IR" sz="3200" b="1" dirty="0"/>
              <a:t>چیست؟  </a:t>
            </a:r>
            <a:endParaRPr lang="en-US" sz="3200" b="1" dirty="0"/>
          </a:p>
          <a:p>
            <a:pPr marL="0" indent="0" algn="justLow" rtl="1">
              <a:buNone/>
            </a:pPr>
            <a:r>
              <a:rPr lang="fa-IR" sz="3200" dirty="0"/>
              <a:t>1- نیاز به قیمت پایین برای شبکه های فیبر نوری </a:t>
            </a:r>
            <a:endParaRPr lang="en-US" sz="3200" dirty="0"/>
          </a:p>
          <a:p>
            <a:pPr marL="0" indent="0" algn="justLow" rtl="1">
              <a:buNone/>
            </a:pPr>
            <a:r>
              <a:rPr lang="fa-IR" sz="3200" dirty="0"/>
              <a:t>2- استحکام و دوام بالا </a:t>
            </a:r>
            <a:endParaRPr lang="en-US" sz="3200" dirty="0"/>
          </a:p>
          <a:p>
            <a:pPr marL="0" indent="0" algn="justLow" rtl="1">
              <a:buNone/>
            </a:pPr>
            <a:r>
              <a:rPr lang="fa-IR" sz="3200" dirty="0"/>
              <a:t>3- تصویب استاندارد </a:t>
            </a:r>
            <a:r>
              <a:rPr lang="en-US" sz="3200" dirty="0"/>
              <a:t>13994b</a:t>
            </a:r>
          </a:p>
          <a:p>
            <a:pPr marL="0" indent="0" algn="justLow" rtl="1">
              <a:buNone/>
            </a:pPr>
            <a:r>
              <a:rPr lang="fa-IR" sz="3200" dirty="0"/>
              <a:t>4- کاربرد های </a:t>
            </a:r>
            <a:r>
              <a:rPr lang="fa-IR" sz="3200" dirty="0" smtClean="0"/>
              <a:t>گوناگون</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4818388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p:spPr>
        <p:txBody>
          <a:bodyPr>
            <a:noAutofit/>
          </a:bodyPr>
          <a:lstStyle/>
          <a:p>
            <a:pPr marL="0" indent="0" algn="justLow" rtl="1">
              <a:buNone/>
            </a:pPr>
            <a:r>
              <a:rPr lang="fa-IR" sz="3200" dirty="0"/>
              <a:t>5-نصب آسان کانکتور ها </a:t>
            </a:r>
          </a:p>
          <a:p>
            <a:pPr marL="0" indent="0" algn="justLow" rtl="1">
              <a:buNone/>
            </a:pPr>
            <a:r>
              <a:rPr lang="fa-IR" sz="3200" dirty="0"/>
              <a:t>6- فرستنده و گیرنده های ارزان </a:t>
            </a:r>
          </a:p>
          <a:p>
            <a:pPr marL="0" indent="0" algn="justLow" rtl="1">
              <a:buNone/>
            </a:pPr>
            <a:r>
              <a:rPr lang="fa-IR" sz="3200" dirty="0"/>
              <a:t>7- تعمیر و نگهداری آسان </a:t>
            </a:r>
          </a:p>
          <a:p>
            <a:pPr marL="0" indent="0" algn="justLow" rtl="1">
              <a:buNone/>
            </a:pPr>
            <a:r>
              <a:rPr lang="fa-IR" sz="3200" dirty="0"/>
              <a:t>8- اندازه ی کوچک </a:t>
            </a:r>
            <a:r>
              <a:rPr lang="fa-IR" sz="3200" dirty="0" smtClean="0"/>
              <a:t>کانکتورهای </a:t>
            </a:r>
            <a:r>
              <a:rPr lang="fa-IR" sz="3200" dirty="0"/>
              <a:t>آن نسبت به </a:t>
            </a:r>
            <a:r>
              <a:rPr lang="fa-IR" sz="3200" dirty="0" smtClean="0"/>
              <a:t>کانکتورهای فیبرنوری </a:t>
            </a:r>
            <a:r>
              <a:rPr lang="fa-IR" sz="3200" dirty="0"/>
              <a:t>شیشه ای</a:t>
            </a:r>
          </a:p>
          <a:p>
            <a:pPr marL="0" indent="0" algn="justLow" rtl="1">
              <a:buNone/>
            </a:pPr>
            <a:r>
              <a:rPr lang="fa-IR" sz="3200" dirty="0"/>
              <a:t>9-انعطاف پذیری در مقابل ضربه ، نوسان و ارتعاش</a:t>
            </a:r>
          </a:p>
          <a:p>
            <a:pPr marL="0" indent="0" algn="justLow" rtl="1">
              <a:buNone/>
            </a:pPr>
            <a:r>
              <a:rPr lang="fa-IR" sz="3200" dirty="0"/>
              <a:t>10- مشکلات امنیتی کمتر نسبت به فیبر های نوری شیشه </a:t>
            </a:r>
            <a:r>
              <a:rPr lang="fa-IR" sz="3200" dirty="0" smtClean="0"/>
              <a:t>ای</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883869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Low" rtl="1"/>
            <a:r>
              <a:rPr lang="fa-IR" sz="4000" b="1" dirty="0" smtClean="0">
                <a:solidFill>
                  <a:srgbClr val="0070C0"/>
                </a:solidFill>
                <a:cs typeface="EntezareZohoor B4" panose="00000700000000000000" pitchFamily="2" charset="-78"/>
              </a:rPr>
              <a:t>1-1 تاریخچه:</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algn="justLow" rtl="1"/>
            <a:r>
              <a:rPr lang="fa-IR" sz="3200" dirty="0" smtClean="0"/>
              <a:t>انسان نخستين براي برقراري ارتباط از شيوه هايي مثل آتش و و يا انعكاس نور خورشيد توسط آيينه و نظاير آن بهره برده است.</a:t>
            </a:r>
            <a:endParaRPr lang="en-US" sz="3200" dirty="0" smtClean="0"/>
          </a:p>
          <a:p>
            <a:pPr algn="justLow" rtl="1"/>
            <a:r>
              <a:rPr lang="fa-IR" sz="3200" dirty="0" smtClean="0"/>
              <a:t>استفاده از لوله و كانال براي هدايت نور در داخل آن با استفاده از عدسي و آينه روش بعدي بود.</a:t>
            </a:r>
            <a:endParaRPr lang="en-US" sz="3200" dirty="0" smtClean="0"/>
          </a:p>
          <a:p>
            <a:pPr algn="justLow" rtl="1"/>
            <a:r>
              <a:rPr lang="fa-IR" sz="3200" dirty="0" smtClean="0"/>
              <a:t>در قرن 19 خط انتقال در داخل لوله ي آب و در سال 1930  در آلمان هدايت نور در داخل تار شيشه اي محقق شد.</a:t>
            </a:r>
            <a:endParaRPr lang="en-US" sz="3200" dirty="0" smtClean="0"/>
          </a:p>
          <a:p>
            <a:pPr algn="justLow" rtl="1"/>
            <a:r>
              <a:rPr lang="fa-IR" sz="3200" dirty="0" smtClean="0"/>
              <a:t>در سال 1958 پوشانيدن اطراف تار شيشه اي با شيشه اي از نوع ديگر و در سال 1960 توليد تار نوري در ژاپن به حقيقت پيوست.</a:t>
            </a:r>
            <a:endParaRPr lang="en-US" sz="3200" dirty="0" smtClean="0"/>
          </a:p>
          <a:p>
            <a:pPr algn="justLow" rtl="1"/>
            <a:endParaRPr lang="en-US" sz="3200" dirty="0" smtClean="0"/>
          </a:p>
          <a:p>
            <a:pPr algn="justLow" rtl="1"/>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a:t>
            </a:fld>
            <a:endParaRPr lang="en-US"/>
          </a:p>
        </p:txBody>
      </p:sp>
      <p:sp>
        <p:nvSpPr>
          <p:cNvPr id="6" name="Footer Placeholder 5"/>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506471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31" y="365125"/>
            <a:ext cx="10718369" cy="1325563"/>
          </a:xfrm>
        </p:spPr>
        <p:txBody>
          <a:bodyPr>
            <a:normAutofit/>
          </a:bodyPr>
          <a:lstStyle/>
          <a:p>
            <a:pPr algn="r" rtl="1"/>
            <a:r>
              <a:rPr lang="fa-IR" sz="4000" dirty="0"/>
              <a:t>کابل نوری با پوشش </a:t>
            </a:r>
            <a:r>
              <a:rPr lang="fa-IR" sz="4000" dirty="0" smtClean="0"/>
              <a:t>پولیمرسخت</a:t>
            </a:r>
            <a:r>
              <a:rPr lang="en-US" sz="3600" dirty="0"/>
              <a:t>(Hard–</a:t>
            </a:r>
            <a:r>
              <a:rPr lang="en-US" sz="3600" dirty="0" err="1"/>
              <a:t>PolimerCladFiber</a:t>
            </a:r>
            <a:r>
              <a:rPr lang="en-US" sz="3600" dirty="0" smtClean="0"/>
              <a:t>)</a:t>
            </a:r>
            <a:r>
              <a:rPr lang="fa-IR" sz="4000" dirty="0" smtClean="0"/>
              <a:t>:</a:t>
            </a:r>
            <a:endParaRPr lang="en-US" sz="4000" dirty="0"/>
          </a:p>
        </p:txBody>
      </p:sp>
      <p:sp>
        <p:nvSpPr>
          <p:cNvPr id="3" name="Content Placeholder 2"/>
          <p:cNvSpPr>
            <a:spLocks noGrp="1"/>
          </p:cNvSpPr>
          <p:nvPr>
            <p:ph idx="1"/>
          </p:nvPr>
        </p:nvSpPr>
        <p:spPr>
          <a:xfrm>
            <a:off x="838200" y="1690688"/>
            <a:ext cx="10515600" cy="4486275"/>
          </a:xfrm>
        </p:spPr>
        <p:txBody>
          <a:bodyPr>
            <a:noAutofit/>
          </a:bodyPr>
          <a:lstStyle/>
          <a:p>
            <a:pPr marL="0" indent="0" algn="justLow" rtl="1">
              <a:buNone/>
            </a:pPr>
            <a:r>
              <a:rPr lang="fa-IR" sz="3200" dirty="0" smtClean="0"/>
              <a:t>در </a:t>
            </a:r>
            <a:r>
              <a:rPr lang="fa-IR" sz="3200" dirty="0"/>
              <a:t>این نوع کابل های نوری از </a:t>
            </a:r>
            <a:r>
              <a:rPr lang="fa-IR" sz="3200" b="1" dirty="0"/>
              <a:t>پلاستیک</a:t>
            </a:r>
            <a:r>
              <a:rPr lang="fa-IR" sz="3200" dirty="0"/>
              <a:t> به عنوان </a:t>
            </a:r>
            <a:r>
              <a:rPr lang="fa-IR" sz="3200" b="1" dirty="0"/>
              <a:t>پوشش فیبر </a:t>
            </a:r>
            <a:r>
              <a:rPr lang="fa-IR" sz="3200" dirty="0"/>
              <a:t>و از </a:t>
            </a:r>
            <a:r>
              <a:rPr lang="fa-IR" sz="3200" b="1" dirty="0" smtClean="0"/>
              <a:t>شیشه</a:t>
            </a:r>
            <a:r>
              <a:rPr lang="fa-IR" sz="3200" dirty="0" smtClean="0"/>
              <a:t> </a:t>
            </a:r>
            <a:r>
              <a:rPr lang="fa-IR" sz="3200" b="1" dirty="0"/>
              <a:t>سیلیکا</a:t>
            </a:r>
            <a:r>
              <a:rPr lang="fa-IR" sz="3200" dirty="0"/>
              <a:t> به عنوان </a:t>
            </a:r>
            <a:r>
              <a:rPr lang="fa-IR" sz="3200" b="1" dirty="0"/>
              <a:t>مغزی</a:t>
            </a:r>
            <a:r>
              <a:rPr lang="fa-IR" sz="3200" dirty="0"/>
              <a:t> استفاده گردیده است. میزان اتلاف در این فیبر ها کمتر از فیبر های نوری پلاستیکی و بیشتر از فیبر های نوری شیشه ای است ، همچنین قیمت و پهنای باند آنها بیشتر از فیبر های پلاستیکی و کمتر از فیبر های شیشه ای می باشد.</a:t>
            </a:r>
          </a:p>
          <a:p>
            <a:pPr marL="0" indent="0" algn="justLow" rtl="1">
              <a:buNone/>
            </a:pPr>
            <a:r>
              <a:rPr lang="fa-IR" sz="3200" dirty="0"/>
              <a:t>چون مغزی و روزنه ی عددی ، در این نوع فیبر ها بزرگ است می توان فیبر را به ماژول های نوری با قیمت پایین متصل کرد که در نتیجه این فیبر ها را مقرون به صرفه تر از فیبر های نوری شیشه ای می کند. همچنین چون پهنای باند این فیبر ها بیشتر از فیبر های پلاستیکی است ، برای ارسال اطلاعات تا مسافت 100 متر می توان از آنها استفاده کرد</a:t>
            </a:r>
            <a:r>
              <a:rPr lang="fa-IR" sz="3200" dirty="0" smtClean="0"/>
              <a:t>.</a:t>
            </a: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53098453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کار سمبل کردن این فیبر ها به دلیل استفاده از کانکتورهای  </a:t>
            </a:r>
            <a:r>
              <a:rPr lang="fa-IR" sz="3200" dirty="0" smtClean="0"/>
              <a:t>نوع</a:t>
            </a:r>
            <a:r>
              <a:rPr lang="en-US" sz="3200" dirty="0" err="1" smtClean="0"/>
              <a:t>crimp&amp;cleave</a:t>
            </a:r>
            <a:r>
              <a:rPr lang="en-US" sz="3200" dirty="0" smtClean="0"/>
              <a:t>، </a:t>
            </a:r>
            <a:r>
              <a:rPr lang="fa-IR" sz="3200" dirty="0"/>
              <a:t>به آسانی و در زمان بسیار کوتاه (کمتر از 3 دقیقه) و بدون عملیات چسب زدن پالیش برای یک کانکتور </a:t>
            </a:r>
            <a:r>
              <a:rPr lang="fa-IR" sz="3200" dirty="0" smtClean="0"/>
              <a:t>دوتایی </a:t>
            </a:r>
            <a:r>
              <a:rPr lang="fa-IR" sz="3200" dirty="0"/>
              <a:t>انجام می </a:t>
            </a:r>
            <a:r>
              <a:rPr lang="fa-IR" sz="3200" dirty="0" smtClean="0"/>
              <a:t>شود.   </a:t>
            </a:r>
          </a:p>
          <a:p>
            <a:pPr marL="0" indent="0" algn="justLow" rtl="1">
              <a:buNone/>
            </a:pPr>
            <a:r>
              <a:rPr lang="fa-IR" sz="3200" dirty="0" smtClean="0"/>
              <a:t>از </a:t>
            </a:r>
            <a:r>
              <a:rPr lang="fa-IR" sz="3200" dirty="0"/>
              <a:t>کابل فیبر نوری با پوشش پولیمر سخت ، بیشتر برای شبکه هایی که احتیاج به سرعت بالا دارند و طول آنها کم است ، مانند شبکه های اداری و کارخانه ها استفاده می شود ، همچنین از این کابل در تجهیزات صنعتی و پزشکی ، سیستم های چراغانی و طیف نما ، واگن های راه آهن و انتقال صدا و تصویر در سالن های موسیقی استفاده می شود.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975986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b="1" dirty="0"/>
              <a:t>خصوصیات کابل فیبر نوری با پوشش پلیمر سخت :</a:t>
            </a:r>
          </a:p>
          <a:p>
            <a:pPr algn="justLow" rtl="1"/>
            <a:r>
              <a:rPr lang="fa-IR" sz="3200" dirty="0" smtClean="0"/>
              <a:t>اسمبل </a:t>
            </a:r>
            <a:r>
              <a:rPr lang="fa-IR" sz="3200" dirty="0"/>
              <a:t>آسان</a:t>
            </a:r>
          </a:p>
          <a:p>
            <a:pPr marL="0" indent="0" algn="justLow" rtl="1">
              <a:buNone/>
            </a:pPr>
            <a:r>
              <a:rPr lang="fa-IR" sz="3200" dirty="0" smtClean="0"/>
              <a:t>•اتلاف </a:t>
            </a:r>
            <a:r>
              <a:rPr lang="fa-IR" sz="3200" dirty="0"/>
              <a:t>خمیدگی پایین</a:t>
            </a:r>
          </a:p>
          <a:p>
            <a:pPr marL="0" indent="0" algn="justLow" rtl="1">
              <a:buNone/>
            </a:pPr>
            <a:r>
              <a:rPr lang="fa-IR" sz="3200" dirty="0" smtClean="0"/>
              <a:t>•روزنه </a:t>
            </a:r>
            <a:r>
              <a:rPr lang="fa-IR" sz="3200" dirty="0"/>
              <a:t>ی عددی بالا </a:t>
            </a:r>
          </a:p>
          <a:p>
            <a:pPr marL="0" indent="0" algn="justLow" rtl="1">
              <a:buNone/>
            </a:pPr>
            <a:r>
              <a:rPr lang="fa-IR" sz="3200" dirty="0" smtClean="0"/>
              <a:t>•قیمت </a:t>
            </a:r>
            <a:r>
              <a:rPr lang="fa-IR" sz="3200" dirty="0"/>
              <a:t>پایین دستگاه های انتقال داده</a:t>
            </a:r>
          </a:p>
          <a:p>
            <a:pPr marL="0" indent="0" algn="justLow" rtl="1">
              <a:buNone/>
            </a:pPr>
            <a:r>
              <a:rPr lang="fa-IR" sz="3200" dirty="0" smtClean="0"/>
              <a:t>•بهترین </a:t>
            </a:r>
            <a:r>
              <a:rPr lang="fa-IR" sz="3200" dirty="0"/>
              <a:t>طول موج ارسال داده (850 نانومتر)</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4284188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3-4 فیبرنوری </a:t>
            </a:r>
            <a:r>
              <a:rPr lang="fa-IR" sz="4000" b="1" dirty="0">
                <a:solidFill>
                  <a:srgbClr val="0070C0"/>
                </a:solidFill>
                <a:cs typeface="EntezareZohoor B4" panose="00000700000000000000" pitchFamily="2" charset="-78"/>
              </a:rPr>
              <a:t>چگونه ساخته میشود</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200" dirty="0" smtClean="0"/>
              <a:t>فیبرنوری </a:t>
            </a:r>
            <a:r>
              <a:rPr lang="fa-IR" sz="3200" dirty="0"/>
              <a:t>از شیشه شفاف بسیار خالص ساخته میشود. اگر شیشه پنجره را بعنوان محیطی شفاف که نور را از خود عبور میدهد در نظر بگیریم، بدلیل وجود ناخالصیها در شیشه، نور بطور کامل و بدون تغییر عبور نمیکند. بهرحال شیشه ای که در ساخت فیبرنوری بکار میرود، نسبت به شیشه بکار رفته برای پنجره </a:t>
            </a:r>
            <a:r>
              <a:rPr lang="fa-IR" sz="3200" dirty="0" smtClean="0"/>
              <a:t>ناخالصی های </a:t>
            </a:r>
            <a:r>
              <a:rPr lang="fa-IR" sz="3200" dirty="0"/>
              <a:t>بسیار کمتری دارد. توصیف یک شرکت تولید کننده فیبرنوری از شیشه ای که برای ساخت آن بکار میرود به اینصورت است: اگر روی سطح اقیانوسی از شیشه بکار رفته در ساخت فیبرنوری بایستید، میتوانید عمق چندین مایلی آنرا بوضوح </a:t>
            </a:r>
            <a:r>
              <a:rPr lang="fa-IR" sz="3200" dirty="0" smtClean="0"/>
              <a:t>ببینید!!!</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0181198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rtl="1">
              <a:buNone/>
            </a:pPr>
            <a:r>
              <a:rPr lang="fa-IR" sz="3200" b="1" dirty="0" smtClean="0"/>
              <a:t>برای </a:t>
            </a:r>
            <a:r>
              <a:rPr lang="fa-IR" sz="3200" b="1" dirty="0"/>
              <a:t>ساخت فیبرنوری بایستی مراحل زیر طی شود:</a:t>
            </a:r>
          </a:p>
          <a:p>
            <a:pPr marL="0" indent="0" algn="just" rtl="1">
              <a:buNone/>
            </a:pPr>
            <a:r>
              <a:rPr lang="fa-IR" sz="3200" dirty="0"/>
              <a:t>۱- ساخت یک استوانه شیشه ای از پیش تعین شده</a:t>
            </a:r>
          </a:p>
          <a:p>
            <a:pPr marL="0" indent="0" algn="just" rtl="1">
              <a:buNone/>
            </a:pPr>
            <a:r>
              <a:rPr lang="fa-IR" sz="3200" dirty="0"/>
              <a:t>۲- کشیدن فیبر از استوانه آماده شده</a:t>
            </a:r>
          </a:p>
          <a:p>
            <a:pPr marL="0" indent="0" algn="just" rtl="1">
              <a:buNone/>
            </a:pPr>
            <a:r>
              <a:rPr lang="fa-IR" sz="3200" dirty="0"/>
              <a:t>۳- آزمایش فیبرهای تولید شده</a:t>
            </a:r>
            <a:r>
              <a:rPr lang="fa-IR" sz="3200" dirty="0" smtClean="0"/>
              <a:t>.</a:t>
            </a:r>
          </a:p>
          <a:p>
            <a:pPr marL="0" indent="0" algn="just" rtl="1">
              <a:buNone/>
            </a:pPr>
            <a:r>
              <a:rPr lang="ar-IQ" sz="3200" dirty="0"/>
              <a:t>٤</a:t>
            </a:r>
            <a:r>
              <a:rPr lang="fa-IR" sz="3200" dirty="0" smtClean="0"/>
              <a:t>- ساخت </a:t>
            </a:r>
            <a:r>
              <a:rPr lang="fa-IR" sz="3200" dirty="0"/>
              <a:t>استوانه شیشه ای</a:t>
            </a:r>
          </a:p>
          <a:p>
            <a:pPr marL="0" indent="0" algn="just"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2981228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smtClean="0"/>
              <a:t>شیشه </a:t>
            </a:r>
            <a:r>
              <a:rPr lang="fa-IR" sz="3200" dirty="0"/>
              <a:t>مورد استفاده برای ساخت استوانه طی روندی موسوم </a:t>
            </a:r>
            <a:r>
              <a:rPr lang="fa-IR" sz="3200" dirty="0" smtClean="0"/>
              <a:t>به </a:t>
            </a:r>
            <a:r>
              <a:rPr lang="en-US" sz="3200" dirty="0" smtClean="0"/>
              <a:t>MCVD</a:t>
            </a:r>
            <a:r>
              <a:rPr lang="fa-IR" sz="3200" dirty="0" smtClean="0"/>
              <a:t> یا </a:t>
            </a:r>
            <a:r>
              <a:rPr lang="fa-IR" sz="3200" dirty="0"/>
              <a:t>رسوب سازی تعدیل شده شیمیایی با بخار تولید میشود.</a:t>
            </a:r>
          </a:p>
          <a:p>
            <a:pPr marL="0" indent="0" algn="justLow" rtl="1">
              <a:buNone/>
            </a:pPr>
            <a:r>
              <a:rPr lang="fa-IR" sz="3200" dirty="0"/>
              <a:t>در روش </a:t>
            </a:r>
            <a:r>
              <a:rPr lang="en-US" sz="3200" dirty="0" smtClean="0"/>
              <a:t>MCVD</a:t>
            </a:r>
            <a:r>
              <a:rPr lang="fa-IR" sz="3200" dirty="0" smtClean="0"/>
              <a:t> اکسیژن </a:t>
            </a:r>
            <a:r>
              <a:rPr lang="fa-IR" sz="3200" dirty="0"/>
              <a:t>از میان محلول کلراید سیلیکون </a:t>
            </a:r>
            <a:r>
              <a:rPr lang="en-US" sz="3200" dirty="0" smtClean="0"/>
              <a:t>SiCl4)</a:t>
            </a:r>
            <a:r>
              <a:rPr lang="fa-IR" sz="3200" dirty="0" smtClean="0"/>
              <a:t>)</a:t>
            </a:r>
            <a:r>
              <a:rPr lang="en-US" sz="3200" dirty="0" smtClean="0"/>
              <a:t>، </a:t>
            </a:r>
            <a:r>
              <a:rPr lang="fa-IR" sz="3200" dirty="0"/>
              <a:t>کلراید ژرمانیوم </a:t>
            </a:r>
            <a:r>
              <a:rPr lang="fa-IR" sz="3200" dirty="0" smtClean="0"/>
              <a:t>(</a:t>
            </a:r>
            <a:r>
              <a:rPr lang="en-US" sz="3200" dirty="0" smtClean="0"/>
              <a:t>(GeCl4</a:t>
            </a:r>
            <a:r>
              <a:rPr lang="fa-IR" sz="3200" dirty="0" smtClean="0"/>
              <a:t>و </a:t>
            </a:r>
            <a:r>
              <a:rPr lang="fa-IR" sz="3200" dirty="0"/>
              <a:t>دیگر مواد شیمیایی </a:t>
            </a:r>
            <a:r>
              <a:rPr lang="fa-IR" sz="3200" dirty="0" smtClean="0"/>
              <a:t>میجوشد.</a:t>
            </a:r>
            <a:endParaRPr lang="fa-IR" sz="3200" dirty="0"/>
          </a:p>
          <a:p>
            <a:pPr marL="0" indent="0" algn="justLow" rtl="1">
              <a:buNone/>
            </a:pPr>
            <a:r>
              <a:rPr lang="fa-IR" sz="3200" dirty="0"/>
              <a:t>این مخلوط بسیار دقیق و حساب شده، ویژگیهای فیزیکی و اپتیکی گوناگونی دارد. ( ازجمله ضریب شکست، ضریب انبساط، نقطه ذوب و… </a:t>
            </a:r>
            <a:r>
              <a:rPr lang="fa-IR" sz="3200" dirty="0" smtClean="0"/>
              <a:t>)</a:t>
            </a: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6351403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justLow" rtl="1">
              <a:buNone/>
            </a:pPr>
            <a:r>
              <a:rPr lang="fa-IR" sz="3200" dirty="0"/>
              <a:t> فرآیند </a:t>
            </a:r>
            <a:r>
              <a:rPr lang="en-US" sz="3200" dirty="0"/>
              <a:t>MCVD </a:t>
            </a:r>
            <a:r>
              <a:rPr lang="fa-IR" sz="3200" dirty="0"/>
              <a:t>برای ساخت استوانه:</a:t>
            </a:r>
          </a:p>
          <a:p>
            <a:pPr marL="0" indent="0" algn="justLow" rtl="1">
              <a:buNone/>
            </a:pPr>
            <a:r>
              <a:rPr lang="fa-IR" sz="3200" dirty="0" smtClean="0"/>
              <a:t>سپس </a:t>
            </a:r>
            <a:r>
              <a:rPr lang="fa-IR" sz="3200" dirty="0"/>
              <a:t>بخارهای گاز بوسیکه یک ماشین مخصوص با حرکات دورانی بداخل یک لوله سیلیس مصنوعی یا لوله کوارتز هدایت میشود که به این عمل آبکاری گویند. در حین چرخش ماشین، یک مشعل در بیرون لوله به بالا و پایین حرکت میکند. حرارت بسیار زیاد ناشی از مشعل، باعث میشود دو چیز اتفاق بیفتد:</a:t>
            </a:r>
          </a:p>
          <a:p>
            <a:pPr marL="0" indent="0" algn="justLow" rtl="1">
              <a:buNone/>
            </a:pPr>
            <a:r>
              <a:rPr lang="fa-IR" sz="3200" dirty="0"/>
              <a:t>سیلیکون و ژرمانیوم با اکسیژن واکنش میدهند، دی اکسید </a:t>
            </a:r>
            <a:r>
              <a:rPr lang="fa-IR" sz="3200" dirty="0" smtClean="0"/>
              <a:t>سیلیکون</a:t>
            </a:r>
            <a:r>
              <a:rPr lang="en-US" sz="3200" dirty="0" smtClean="0"/>
              <a:t>(SiO2</a:t>
            </a:r>
            <a:r>
              <a:rPr lang="en-US" sz="3200" dirty="0"/>
              <a:t>) </a:t>
            </a:r>
            <a:r>
              <a:rPr lang="fa-IR" sz="3200" dirty="0" smtClean="0"/>
              <a:t>و </a:t>
            </a:r>
            <a:r>
              <a:rPr lang="fa-IR" sz="3200" dirty="0"/>
              <a:t>دی اکسید </a:t>
            </a:r>
            <a:r>
              <a:rPr lang="fa-IR" sz="3200" dirty="0" smtClean="0"/>
              <a:t>ژرمانیوم</a:t>
            </a:r>
            <a:r>
              <a:rPr lang="en-US" sz="3200" dirty="0" smtClean="0"/>
              <a:t>(GeO2</a:t>
            </a:r>
            <a:r>
              <a:rPr lang="en-US" sz="3200" dirty="0"/>
              <a:t>) </a:t>
            </a:r>
            <a:r>
              <a:rPr lang="fa-IR" sz="3200" dirty="0" smtClean="0"/>
              <a:t>حاصل </a:t>
            </a:r>
            <a:r>
              <a:rPr lang="fa-IR" sz="3200" dirty="0"/>
              <a:t>میشود.</a:t>
            </a:r>
          </a:p>
          <a:p>
            <a:pPr marL="0" indent="0" algn="justLow" rtl="1">
              <a:buNone/>
            </a:pPr>
            <a:r>
              <a:rPr lang="fa-IR" sz="3200" dirty="0"/>
              <a:t>دی اکسید سیلیکون و دی اکسید ژرمانیوم روی سطح داخلی لوله رسوب میکنند، باهم آمیخته میشوند تا شیشه شکل بگیرد</a:t>
            </a:r>
            <a:r>
              <a:rPr lang="fa-IR" sz="3200" dirty="0" smtClean="0"/>
              <a:t>.</a:t>
            </a:r>
            <a:endParaRPr lang="fa-IR"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2070957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smtClean="0"/>
              <a:t>ماشین </a:t>
            </a:r>
            <a:r>
              <a:rPr lang="fa-IR" sz="3200" dirty="0"/>
              <a:t>مورد استفاده برای ساخت استوانه:</a:t>
            </a:r>
            <a:endParaRPr lang="en-US" sz="3200" dirty="0"/>
          </a:p>
          <a:p>
            <a:pPr marL="0" indent="0" algn="justLow" rtl="1">
              <a:buNone/>
            </a:pPr>
            <a:r>
              <a:rPr lang="fa-IR" sz="3200" dirty="0" smtClean="0"/>
              <a:t>ماشین </a:t>
            </a:r>
            <a:r>
              <a:rPr lang="fa-IR" sz="3200" dirty="0"/>
              <a:t>مخصوص بطور مستمر میچرخد تا استوانه ای استوار و اندود شده ساخته شود. خلوص شیشه با استفاده از قطعات پلاستیکی که در برابر خوردگی مقاوم است و در سیستم تزریق گاز بکار رفته و نیز با کنترل دقیق جریان گاز و ترکیب آن حفظ میشود. روند ساخت این استوانه کاملا خودکار است و چندین ساعت بطول می انجامد. بعد از اینکه استوانه ساخته شده خنک شد، تست کنترل کیفیت روی آن انجام میشود.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91492287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 کشیدن فیبر از استوانه آماده شده:</a:t>
            </a:r>
          </a:p>
          <a:p>
            <a:pPr marL="0" indent="0" algn="justLow" rtl="1">
              <a:buNone/>
            </a:pPr>
            <a:r>
              <a:rPr lang="fa-IR" sz="3200" dirty="0"/>
              <a:t>بعد ازینکه استوانه شیشه ای کنترل کیفی شد، روی دستگاهی بنام برج فیبر کشی سوار میشود.</a:t>
            </a:r>
          </a:p>
          <a:p>
            <a:pPr marL="0" indent="0" algn="justLow" rtl="1">
              <a:buNone/>
            </a:pPr>
            <a:r>
              <a:rPr lang="fa-IR" sz="3200" dirty="0"/>
              <a:t>استوانه شیشه ای در یک کوره گرافیتی داغ میشود ( ٣۴۵٢ تا ٣٩٩٢ درجه فارنهایت یا ١٩٠٠ تا ٢٢٠٠ درجه سانتیگراد ) تا حدی که یک گلوله گداخته شده از نوک آن، تحت تاثیر نیروی جاذبه سقوط میکند. گلوله شیشه ای مذاب در حین سقوط خنک میشود و یک رشته شیشه ای را بوجود می آورد.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4600363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قرقره مکانیکی فیبر را به آرامی از استوانه داغ شده میکشد. یک ریزسنج لیزری بدقت این مرحله را کنترل میکند و قطر فیبر را اندازه میگیرد. اطلاعات بدست آمده از ریزسنج به سیستم خودکار قرقره مکانیکی ارسال میشود. فیبرها با سرعت ٣٣ تا ۶۶ فوت بر ثانیه ( ١٠ تا ٢٠ متر بر ثانیه ) از استوانه داغ کشیده میشوند و محصول نهایی روی قرقره پیچیده میشود. معمولا در نهایت بیش از ۴/١ مایل ( ٢/٢ کیلومتر ) فیبرنوری روی قرقره جمع نمیشود</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4934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Low" rtl="1"/>
            <a:r>
              <a:rPr lang="fa-IR" sz="3200" dirty="0" smtClean="0"/>
              <a:t>از سال 1966 تا كنون كاربرد ليزر نيمه هادي در مخابرات نوري در ژاپن و آمريكا مورد توجه قرار گرفته است.</a:t>
            </a:r>
            <a:endParaRPr lang="en-US" sz="3200" dirty="0" smtClean="0"/>
          </a:p>
          <a:p>
            <a:pPr algn="justLow" rtl="1"/>
            <a:r>
              <a:rPr lang="fa-IR" sz="3200" dirty="0" smtClean="0"/>
              <a:t>در سال1970 موفقيتی بزرگ براي رسيدن به آرزويي بزرگتر حاصل شد</a:t>
            </a:r>
            <a:r>
              <a:rPr lang="ar-IQ" sz="3200" dirty="0" smtClean="0"/>
              <a:t>؛</a:t>
            </a:r>
            <a:r>
              <a:rPr lang="fa-IR" sz="3200" dirty="0" smtClean="0"/>
              <a:t>كائو كوكهام انگليسي براي اولين بار استفاده از شيشه را به عنوان محيط</a:t>
            </a:r>
            <a:r>
              <a:rPr lang="en-US" sz="3200" dirty="0" smtClean="0"/>
              <a:t> </a:t>
            </a:r>
            <a:r>
              <a:rPr lang="fa-IR" sz="3200" dirty="0" smtClean="0"/>
              <a:t>انتشار مطرح ساختند.</a:t>
            </a:r>
          </a:p>
          <a:p>
            <a:pPr algn="justLow" rtl="1"/>
            <a:r>
              <a:rPr lang="fa-IR" sz="3200" dirty="0" smtClean="0"/>
              <a:t>امروزه استفاده از شيشه هاي خالص در فيبرهاي نوري ، پهناي باند</a:t>
            </a:r>
            <a:r>
              <a:rPr lang="en-US" sz="3200" dirty="0" smtClean="0"/>
              <a:t> </a:t>
            </a:r>
            <a:r>
              <a:rPr lang="fa-IR" sz="3200" dirty="0" smtClean="0"/>
              <a:t>نامحدودي را عرضه مي</a:t>
            </a:r>
            <a:r>
              <a:rPr lang="en-US" sz="3200" dirty="0" smtClean="0"/>
              <a:t> </a:t>
            </a:r>
            <a:r>
              <a:rPr lang="fa-IR" sz="3200" dirty="0" smtClean="0"/>
              <a:t>کند و مزيت هاي بي نظيري را نسبت به تمام سامانه ها ي انتقال  قبل از آن ، به وجود آورده اند.</a:t>
            </a:r>
            <a:endParaRPr lang="en-US" sz="3200" dirty="0" smtClean="0"/>
          </a:p>
          <a:p>
            <a:pPr algn="justLow" rtl="1"/>
            <a:endParaRPr lang="en-US" sz="3200" dirty="0" smtClean="0"/>
          </a:p>
          <a:p>
            <a:pPr algn="justLow" rtl="1"/>
            <a:endParaRPr lang="en-US" sz="3200" dirty="0"/>
          </a:p>
        </p:txBody>
      </p:sp>
      <p:sp>
        <p:nvSpPr>
          <p:cNvPr id="2" name="Slide Number Placeholder 1"/>
          <p:cNvSpPr>
            <a:spLocks noGrp="1"/>
          </p:cNvSpPr>
          <p:nvPr>
            <p:ph type="sldNum" sz="quarter" idx="12"/>
          </p:nvPr>
        </p:nvSpPr>
        <p:spPr/>
        <p:txBody>
          <a:bodyPr/>
          <a:lstStyle/>
          <a:p>
            <a:fld id="{7875B7DD-5A0C-4F7D-A1B5-F1164463782B}" type="slidenum">
              <a:rPr lang="en-US" smtClean="0"/>
              <a:t>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8086590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5952" y="206411"/>
            <a:ext cx="4660095" cy="6651589"/>
          </a:xfrm>
        </p:spPr>
      </p:pic>
      <p:sp>
        <p:nvSpPr>
          <p:cNvPr id="3" name="Slide Number Placeholder 2"/>
          <p:cNvSpPr>
            <a:spLocks noGrp="1"/>
          </p:cNvSpPr>
          <p:nvPr>
            <p:ph type="sldNum" sz="quarter" idx="12"/>
          </p:nvPr>
        </p:nvSpPr>
        <p:spPr/>
        <p:txBody>
          <a:bodyPr/>
          <a:lstStyle/>
          <a:p>
            <a:fld id="{7875B7DD-5A0C-4F7D-A1B5-F1164463782B}" type="slidenum">
              <a:rPr lang="en-US" smtClean="0"/>
              <a:t>90</a:t>
            </a:fld>
            <a:endParaRPr lang="en-US"/>
          </a:p>
        </p:txBody>
      </p:sp>
      <p:sp>
        <p:nvSpPr>
          <p:cNvPr id="4" name="Footer Placeholder 3"/>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76406095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rtl="1">
              <a:buNone/>
            </a:pPr>
            <a:r>
              <a:rPr lang="fa-IR" sz="4000" b="1" dirty="0" smtClean="0"/>
              <a:t>فصل</a:t>
            </a:r>
            <a:r>
              <a:rPr lang="ar-IQ" sz="4000" b="1" dirty="0" smtClean="0"/>
              <a:t> </a:t>
            </a:r>
            <a:r>
              <a:rPr lang="fa-IR" sz="4000" b="1" dirty="0" smtClean="0"/>
              <a:t>چهارم:</a:t>
            </a:r>
            <a:endParaRPr lang="fa-IR" sz="4000" b="1" dirty="0"/>
          </a:p>
          <a:p>
            <a:pPr marL="0" indent="0" algn="ctr" rtl="1">
              <a:buNone/>
            </a:pPr>
            <a:endParaRPr lang="fa-IR" sz="4000" b="1" dirty="0"/>
          </a:p>
          <a:p>
            <a:pPr marL="0" indent="0" algn="ctr" rtl="1">
              <a:buNone/>
            </a:pPr>
            <a:endParaRPr lang="fa-IR" sz="4000" b="1" dirty="0"/>
          </a:p>
          <a:p>
            <a:pPr marL="0" indent="0" algn="ctr" rtl="1">
              <a:buNone/>
            </a:pPr>
            <a:r>
              <a:rPr lang="fa-IR" sz="4000" b="1" dirty="0"/>
              <a:t>چگونگی </a:t>
            </a:r>
            <a:r>
              <a:rPr lang="fa-IR" sz="4000" b="1" dirty="0" smtClean="0"/>
              <a:t>انتقال پیام</a:t>
            </a:r>
            <a:endParaRPr lang="fa-IR" sz="4000" b="1" dirty="0"/>
          </a:p>
          <a:p>
            <a:pPr marL="0" indent="0" algn="ctr" rtl="1">
              <a:buNone/>
            </a:pPr>
            <a:endParaRPr lang="en-US" sz="4000" b="1" dirty="0"/>
          </a:p>
        </p:txBody>
      </p:sp>
      <p:sp>
        <p:nvSpPr>
          <p:cNvPr id="4" name="Slide Number Placeholder 3"/>
          <p:cNvSpPr>
            <a:spLocks noGrp="1"/>
          </p:cNvSpPr>
          <p:nvPr>
            <p:ph type="sldNum" sz="quarter" idx="12"/>
          </p:nvPr>
        </p:nvSpPr>
        <p:spPr/>
        <p:txBody>
          <a:bodyPr/>
          <a:lstStyle/>
          <a:p>
            <a:fld id="{7875B7DD-5A0C-4F7D-A1B5-F1164463782B}"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80690630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 چگونگی </a:t>
            </a:r>
            <a:r>
              <a:rPr lang="fa-IR" sz="4000" b="1" dirty="0">
                <a:solidFill>
                  <a:srgbClr val="0070C0"/>
                </a:solidFill>
                <a:cs typeface="EntezareZohoor B4" panose="00000700000000000000" pitchFamily="2" charset="-78"/>
              </a:rPr>
              <a:t>انتقال </a:t>
            </a:r>
            <a:r>
              <a:rPr lang="fa-IR" sz="4000" b="1" dirty="0">
                <a:solidFill>
                  <a:srgbClr val="0070C0"/>
                </a:solidFill>
                <a:cs typeface="EntezareZohoor B4" panose="00000700000000000000" pitchFamily="2" charset="-78"/>
              </a:rPr>
              <a:t>پیام:</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دیاگرام </a:t>
            </a:r>
            <a:r>
              <a:rPr lang="fa-IR" sz="3200" dirty="0"/>
              <a:t>بلوکی کاملا کلی از یک سیستم مخابراتی در </a:t>
            </a:r>
            <a:r>
              <a:rPr lang="fa-IR" sz="3200" dirty="0" smtClean="0"/>
              <a:t>شکل بعدی </a:t>
            </a:r>
            <a:r>
              <a:rPr lang="fa-IR" sz="3200" dirty="0"/>
              <a:t>، دیده می شود. توضیح مختصری از هر بلوک این شکل درک روشنی از اجزای یک سیستم مخابراتی به ما می دهد. خیلی از توضیحاتی که در این بخش به طور مختصر و فشرده داده شده است ، در قسمت های بعدی شرح داده خواهند شد. </a:t>
            </a:r>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0118742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2639463776"/>
              </p:ext>
            </p:extLst>
          </p:nvPr>
        </p:nvGraphicFramePr>
        <p:xfrm>
          <a:off x="-1" y="1565329"/>
          <a:ext cx="4990455" cy="4765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10"/>
          <p:cNvSpPr>
            <a:spLocks noGrp="1"/>
          </p:cNvSpPr>
          <p:nvPr>
            <p:ph type="body" sz="quarter" idx="3"/>
          </p:nvPr>
        </p:nvSpPr>
        <p:spPr>
          <a:xfrm>
            <a:off x="4234912" y="903827"/>
            <a:ext cx="5183188" cy="955244"/>
          </a:xfrm>
        </p:spPr>
        <p:txBody>
          <a:body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endParaRPr lang="en-US" dirty="0"/>
          </a:p>
          <a:p>
            <a:endParaRPr lang="en-US" dirty="0"/>
          </a:p>
          <a:p>
            <a:pPr lvl="0"/>
            <a:endParaRPr lang="en-US" dirty="0"/>
          </a:p>
          <a:p>
            <a:pPr lvl="0"/>
            <a:endParaRPr lang="en-US" dirty="0"/>
          </a:p>
          <a:p>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918149524"/>
              </p:ext>
            </p:extLst>
          </p:nvPr>
        </p:nvGraphicFramePr>
        <p:xfrm>
          <a:off x="6327748" y="1763134"/>
          <a:ext cx="5791200" cy="4360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Diagram 15"/>
          <p:cNvGraphicFramePr/>
          <p:nvPr>
            <p:extLst>
              <p:ext uri="{D42A27DB-BD31-4B8C-83A1-F6EECF244321}">
                <p14:modId xmlns:p14="http://schemas.microsoft.com/office/powerpoint/2010/main" val="2282918912"/>
              </p:ext>
            </p:extLst>
          </p:nvPr>
        </p:nvGraphicFramePr>
        <p:xfrm>
          <a:off x="4488562" y="4742480"/>
          <a:ext cx="3322583" cy="21155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 name="Slide Number Placeholder 1"/>
          <p:cNvSpPr>
            <a:spLocks noGrp="1"/>
          </p:cNvSpPr>
          <p:nvPr>
            <p:ph type="sldNum" sz="quarter" idx="12"/>
          </p:nvPr>
        </p:nvSpPr>
        <p:spPr/>
        <p:txBody>
          <a:bodyPr/>
          <a:lstStyle/>
          <a:p>
            <a:fld id="{7875B7DD-5A0C-4F7D-A1B5-F1164463782B}" type="slidenum">
              <a:rPr lang="en-US" smtClean="0"/>
              <a:t>93</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5890004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4-1-1 منشاء پیام:</a:t>
            </a:r>
            <a:endParaRPr lang="en-US" sz="4000" b="1" dirty="0">
              <a:solidFill>
                <a:srgbClr val="0070C0"/>
              </a:solidFill>
              <a:cs typeface="EntezareZohoor B4" panose="00000700000000000000" pitchFamily="2" charset="-78"/>
            </a:endParaRPr>
          </a:p>
        </p:txBody>
      </p:sp>
      <p:sp>
        <p:nvSpPr>
          <p:cNvPr id="8" name="Content Placeholder 7"/>
          <p:cNvSpPr>
            <a:spLocks noGrp="1"/>
          </p:cNvSpPr>
          <p:nvPr>
            <p:ph idx="1"/>
          </p:nvPr>
        </p:nvSpPr>
        <p:spPr/>
        <p:txBody>
          <a:bodyPr>
            <a:normAutofit/>
          </a:bodyPr>
          <a:lstStyle/>
          <a:p>
            <a:pPr marL="0" indent="0" algn="justLow" rtl="1">
              <a:buNone/>
            </a:pPr>
            <a:r>
              <a:rPr lang="fa-IR" sz="3200" dirty="0" smtClean="0"/>
              <a:t>منشاء </a:t>
            </a:r>
            <a:r>
              <a:rPr lang="fa-IR" sz="3200" dirty="0"/>
              <a:t>پیام میتواند اشکال فیزیکی متفاوتی داشته باشد. در اغلب اوقات منشاء پیام یک مبدل است که پیام غیر الکتریکی را به سیگنال الکتریکی تبدیل می کند. نمونه های متداول شامل میکروفن ها برای تبدیل امواج صوتی به جریان های الکتریکی و دوربین های تلویزیونی برای تبدیل تصویر به جریان های الکتریکی می باشند.</a:t>
            </a:r>
          </a:p>
          <a:p>
            <a:pPr marL="0" indent="0" algn="justLow" rtl="1">
              <a:buNone/>
            </a:pPr>
            <a:r>
              <a:rPr lang="fa-IR" sz="3200" dirty="0"/>
              <a:t>در هر حال ، چه در مخابرات نوری و چه در مخابرات الکتریکی ، اطلاعات قبل از ارسال ، باید به شکل الکتریکی باشد.</a:t>
            </a:r>
            <a:endParaRPr lang="en-US" sz="3200" dirty="0"/>
          </a:p>
          <a:p>
            <a:pPr marL="0" indent="0" algn="justLow" rtl="1">
              <a:buNone/>
            </a:pPr>
            <a:endParaRPr lang="en-US" sz="3200" dirty="0"/>
          </a:p>
        </p:txBody>
      </p:sp>
      <p:sp>
        <p:nvSpPr>
          <p:cNvPr id="2" name="Slide Number Placeholder 1"/>
          <p:cNvSpPr>
            <a:spLocks noGrp="1"/>
          </p:cNvSpPr>
          <p:nvPr>
            <p:ph type="sldNum" sz="quarter" idx="12"/>
          </p:nvPr>
        </p:nvSpPr>
        <p:spPr/>
        <p:txBody>
          <a:bodyPr/>
          <a:lstStyle/>
          <a:p>
            <a:fld id="{7875B7DD-5A0C-4F7D-A1B5-F1164463782B}" type="slidenum">
              <a:rPr lang="en-US" smtClean="0"/>
              <a:t>94</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2695968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4-1-2 مدولاتور :</a:t>
            </a:r>
            <a:endParaRPr lang="en-US" sz="4000" b="1" dirty="0">
              <a:solidFill>
                <a:srgbClr val="0070C0"/>
              </a:solidFill>
              <a:cs typeface="EntezareZohoor B4" panose="00000700000000000000" pitchFamily="2" charset="-78"/>
            </a:endParaRPr>
          </a:p>
        </p:txBody>
      </p:sp>
      <p:sp>
        <p:nvSpPr>
          <p:cNvPr id="8" name="Content Placeholder 7"/>
          <p:cNvSpPr>
            <a:spLocks noGrp="1"/>
          </p:cNvSpPr>
          <p:nvPr>
            <p:ph idx="1"/>
          </p:nvPr>
        </p:nvSpPr>
        <p:spPr/>
        <p:txBody>
          <a:bodyPr>
            <a:normAutofit/>
          </a:bodyPr>
          <a:lstStyle/>
          <a:p>
            <a:pPr marL="0" indent="0" algn="justLow" rtl="1">
              <a:buNone/>
            </a:pPr>
            <a:r>
              <a:rPr lang="fa-IR" sz="3200" dirty="0" smtClean="0"/>
              <a:t>مدولاتور </a:t>
            </a:r>
            <a:r>
              <a:rPr lang="fa-IR" sz="3200" dirty="0"/>
              <a:t>دو کار اصلی انجام می دهد :</a:t>
            </a:r>
            <a:endParaRPr lang="en-US" sz="3200" dirty="0"/>
          </a:p>
          <a:p>
            <a:pPr marL="0" indent="0" algn="justLow" rtl="1">
              <a:buNone/>
            </a:pPr>
            <a:r>
              <a:rPr lang="fa-IR" sz="3200" dirty="0"/>
              <a:t>اول ، پیام الکتریکی را به شکل مناسبی تبدیل می کند. دوم ، این پیام الکتریکی را بر روی یک موج تولید شده توسط منبع حاصل تأثیر می دهد. دو نوع مدولاسیون وجود دارد : آنالوگ و دیجیتال.</a:t>
            </a:r>
            <a:endParaRPr lang="en-US" sz="3200" dirty="0"/>
          </a:p>
          <a:p>
            <a:pPr marL="0" indent="0" algn="justLow" rtl="1">
              <a:buNone/>
            </a:pPr>
            <a:r>
              <a:rPr lang="fa-IR" sz="3200" dirty="0"/>
              <a:t>سیگنال آنالوگ پیوسته است و فرم پیام اصلی را به طور دقیق بازسازی می کند.</a:t>
            </a:r>
            <a:endParaRPr lang="en-US" sz="3200" dirty="0"/>
          </a:p>
          <a:p>
            <a:pPr marL="0" indent="0" algn="justLow">
              <a:buNone/>
            </a:pPr>
            <a:endParaRPr lang="en-US" sz="3200" dirty="0"/>
          </a:p>
        </p:txBody>
      </p:sp>
      <p:sp>
        <p:nvSpPr>
          <p:cNvPr id="2" name="Slide Number Placeholder 1"/>
          <p:cNvSpPr>
            <a:spLocks noGrp="1"/>
          </p:cNvSpPr>
          <p:nvPr>
            <p:ph type="sldNum" sz="quarter" idx="12"/>
          </p:nvPr>
        </p:nvSpPr>
        <p:spPr/>
        <p:txBody>
          <a:bodyPr/>
          <a:lstStyle/>
          <a:p>
            <a:fld id="{7875B7DD-5A0C-4F7D-A1B5-F1164463782B}" type="slidenum">
              <a:rPr lang="en-US" smtClean="0"/>
              <a:t>95</a:t>
            </a:fld>
            <a:endParaRPr lang="en-US"/>
          </a:p>
        </p:txBody>
      </p:sp>
      <p:sp>
        <p:nvSpPr>
          <p:cNvPr id="3" name="Footer Placeholder 2"/>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8329028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به عنوان مثال ، فرض کنید یک موج صوتی تک فرکانسی می خواهد ارسال شود ، اگر این موج به یک میکروفن وارد شود ، جریان الکتریکی وارد شده از آن ، همان شکل موج صوت ورودی را خواهد داشت. در این حالت مدولاتور نیازی به تغییر شکل دادن سیگنال ندارد. ممکن است نیاز باشد سیگنال تقویت شود به طوری که به طور کافی قدرت داشته باشد تا بتواند منبع حامل را متأثر </a:t>
            </a:r>
            <a:r>
              <a:rPr lang="fa-IR" sz="3200" dirty="0" smtClean="0"/>
              <a:t>کند. </a:t>
            </a:r>
          </a:p>
          <a:p>
            <a:pPr marL="0" indent="0" algn="justLow" rtl="1">
              <a:buNone/>
            </a:pPr>
            <a:r>
              <a:rPr lang="fa-IR" sz="3200" dirty="0" smtClean="0"/>
              <a:t>مدولاسیون </a:t>
            </a:r>
            <a:r>
              <a:rPr lang="fa-IR" sz="3200" dirty="0"/>
              <a:t>دیجیتال مربوط به ارسال اطلاعاتی است که به شکل گسسته هستند.</a:t>
            </a:r>
            <a:endParaRPr lang="en-US"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210182786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1">
              <a:buNone/>
            </a:pPr>
            <a:r>
              <a:rPr lang="fa-IR" sz="3200" dirty="0"/>
              <a:t>سیگنال دیجیتال یا روشن و یا روشن است. حالت روشن معرف یک و حالت خاموش معرف صفر است. این حالت ها رقم های باینری (یا بیت های) سیستم دیجیتال هستند. میزان یا سرعت داده تعداد بیتی است که در هر ثانیه ارسال می گردد (</a:t>
            </a:r>
            <a:r>
              <a:rPr lang="en-US" sz="3200" dirty="0" smtClean="0"/>
              <a:t>bps</a:t>
            </a:r>
            <a:r>
              <a:rPr lang="fa-IR" sz="3200" dirty="0" smtClean="0"/>
              <a:t>).</a:t>
            </a:r>
            <a:endParaRPr lang="en-US" sz="3200" dirty="0"/>
          </a:p>
          <a:p>
            <a:pPr marL="0" indent="0" algn="justLow" rtl="1">
              <a:buNone/>
            </a:pPr>
            <a:r>
              <a:rPr lang="en-US" sz="3200" dirty="0"/>
              <a:t> </a:t>
            </a:r>
            <a:r>
              <a:rPr lang="fa-IR" sz="3200" dirty="0"/>
              <a:t>ممکن است که این رشته پالس های روشن و خاموش ، فرم رمز شده یک پیام آنالوگ باشد. یک مبدل آنالوگ به دیجیتال پیام آنالوگ را به یک رشته ی دیجیتال تبدیل می کند</a:t>
            </a:r>
            <a:r>
              <a:rPr lang="fa-IR" sz="3200" dirty="0" smtClean="0"/>
              <a:t>. عکس </a:t>
            </a:r>
            <a:r>
              <a:rPr lang="fa-IR" sz="3200" dirty="0"/>
              <a:t>این پردازش در گیرنده انجام می گردد که در آن رشته ی دیجیتالی به پیام آنالوگ تبدیل می شود. </a:t>
            </a: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328353192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4-1-3منبع </a:t>
            </a:r>
            <a:r>
              <a:rPr lang="fa-IR" sz="4000" b="1" dirty="0">
                <a:solidFill>
                  <a:srgbClr val="0070C0"/>
                </a:solidFill>
                <a:cs typeface="EntezareZohoor B4" panose="00000700000000000000" pitchFamily="2" charset="-78"/>
              </a:rPr>
              <a:t>موج حامل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rmAutofit/>
          </a:bodyPr>
          <a:lstStyle/>
          <a:p>
            <a:pPr marL="0" indent="0" algn="justLow" rtl="1">
              <a:buNone/>
            </a:pPr>
            <a:r>
              <a:rPr lang="fa-IR" sz="3200" dirty="0" smtClean="0"/>
              <a:t>منبع </a:t>
            </a:r>
            <a:r>
              <a:rPr lang="fa-IR" sz="3200" dirty="0"/>
              <a:t>حامل ، موجی را که اطلاعات بر روی آن ارسال می گردد تولید می کند. این موج حامل نامیده می شود.</a:t>
            </a:r>
          </a:p>
          <a:p>
            <a:pPr marL="0" indent="0" algn="justLow" rtl="1">
              <a:buNone/>
            </a:pPr>
            <a:r>
              <a:rPr lang="fa-IR" sz="3200" dirty="0"/>
              <a:t> در مخابرات رادیویی ، حامل توسط یک نوسان ساز الکتریکی تولید می شود. برای سیستم های تار نوری ، دیود </a:t>
            </a:r>
            <a:r>
              <a:rPr lang="fa-IR" sz="3200" dirty="0" smtClean="0"/>
              <a:t>لیزری</a:t>
            </a:r>
            <a:r>
              <a:rPr lang="en-US" sz="3200" dirty="0" smtClean="0"/>
              <a:t>LD</a:t>
            </a:r>
            <a:r>
              <a:rPr lang="en-US" sz="3200" dirty="0"/>
              <a:t>) </a:t>
            </a:r>
            <a:r>
              <a:rPr lang="fa-IR" sz="3200" dirty="0" smtClean="0"/>
              <a:t>)و </a:t>
            </a:r>
            <a:r>
              <a:rPr lang="fa-IR" sz="3200" dirty="0"/>
              <a:t>یا دیود نور </a:t>
            </a:r>
            <a:r>
              <a:rPr lang="fa-IR" sz="3200" dirty="0" smtClean="0"/>
              <a:t>گسیل</a:t>
            </a:r>
            <a:r>
              <a:rPr lang="en-US" sz="3200" dirty="0" smtClean="0"/>
              <a:t>LED</a:t>
            </a:r>
            <a:r>
              <a:rPr lang="en-US" sz="3200" dirty="0"/>
              <a:t>) </a:t>
            </a:r>
            <a:r>
              <a:rPr lang="fa-IR" sz="3200" dirty="0" smtClean="0"/>
              <a:t>)به </a:t>
            </a:r>
            <a:r>
              <a:rPr lang="fa-IR" sz="3200" dirty="0"/>
              <a:t>عنوان منبع حامل به کار می روند. این ابزار را می توان نوسان ساز های نوری نامید. در حالت ایده آل ، این منابع نوری، امواجی پایدار ، تک فرکانس و با توان کافی برای پیمودن مسافت های دور ، تولید می کنند.</a:t>
            </a:r>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98</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8377358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justLow" rtl="1"/>
            <a:r>
              <a:rPr lang="fa-IR" sz="4000" b="1" dirty="0">
                <a:solidFill>
                  <a:srgbClr val="0070C0"/>
                </a:solidFill>
                <a:cs typeface="EntezareZohoor B4" panose="00000700000000000000" pitchFamily="2" charset="-78"/>
              </a:rPr>
              <a:t>4-1-4 تزویج </a:t>
            </a:r>
            <a:r>
              <a:rPr lang="fa-IR" sz="4000" b="1" dirty="0">
                <a:solidFill>
                  <a:srgbClr val="0070C0"/>
                </a:solidFill>
                <a:cs typeface="EntezareZohoor B4" panose="00000700000000000000" pitchFamily="2" charset="-78"/>
              </a:rPr>
              <a:t>کننده های کانال(ورودی) </a:t>
            </a:r>
            <a:r>
              <a:rPr lang="fa-IR" sz="4000" b="1" dirty="0">
                <a:solidFill>
                  <a:srgbClr val="0070C0"/>
                </a:solidFill>
                <a:cs typeface="EntezareZohoor B4" panose="00000700000000000000" pitchFamily="2" charset="-78"/>
              </a:rPr>
              <a:t>:</a:t>
            </a:r>
            <a:endParaRPr lang="en-US" sz="4000" b="1" dirty="0">
              <a:solidFill>
                <a:srgbClr val="0070C0"/>
              </a:solidFill>
              <a:cs typeface="EntezareZohoor B4" panose="00000700000000000000" pitchFamily="2" charset="-78"/>
            </a:endParaRPr>
          </a:p>
        </p:txBody>
      </p:sp>
      <p:sp>
        <p:nvSpPr>
          <p:cNvPr id="3" name="Content Placeholder 2"/>
          <p:cNvSpPr>
            <a:spLocks noGrp="1"/>
          </p:cNvSpPr>
          <p:nvPr>
            <p:ph idx="1"/>
          </p:nvPr>
        </p:nvSpPr>
        <p:spPr/>
        <p:txBody>
          <a:bodyPr>
            <a:noAutofit/>
          </a:bodyPr>
          <a:lstStyle/>
          <a:p>
            <a:pPr marL="0" indent="0" algn="justLow" rtl="1">
              <a:buNone/>
            </a:pPr>
            <a:r>
              <a:rPr lang="fa-IR" sz="3200" dirty="0" smtClean="0"/>
              <a:t>تزویج </a:t>
            </a:r>
            <a:r>
              <a:rPr lang="fa-IR" sz="3200" dirty="0"/>
              <a:t>کننده ها اطلاعات را به داخل کانال اطلاعات وارد می کنند. این وسیله در یک سیستم انتشار رادیویی و یا تلویزیونی ، آنتن است. آنتن علائم را از فرستنده به کانال اطلاعات که در این حالت  جو  است ، انتقال می دهد. در سیستم های هدایت شده ای که سیم به کار می برند ، مثل خطوط تلفن ، تزویج کننده فقط اتصال دهنده ی ساده ای است به منظور وصل کردن فرستنده به خط انتقالی که به عنوان کانال انتقال اطلاعات به کار می رود.</a:t>
            </a:r>
          </a:p>
          <a:p>
            <a:pPr marL="0" indent="0" algn="justLow" rtl="1">
              <a:buNone/>
            </a:pPr>
            <a:r>
              <a:rPr lang="fa-IR" sz="3200" dirty="0"/>
              <a:t> در سیستم </a:t>
            </a:r>
            <a:r>
              <a:rPr lang="fa-IR" sz="3200" dirty="0" smtClean="0"/>
              <a:t>نوری، </a:t>
            </a:r>
            <a:r>
              <a:rPr lang="fa-IR" sz="3200" dirty="0"/>
              <a:t>تزویج کننده ی کانال یک عدسی است که برای همسو کردن نور منتشره از منبع و جهت دادن این نور به طرف گیرنده از آن استفاده می شود. در سیستم تاری مورد نظر ما ، تزویج دهنده باید به طور مؤثری  پرتو نور مدوله شده را از منبع به تار نوری منتقل کند.</a:t>
            </a:r>
          </a:p>
          <a:p>
            <a:pPr marL="0" indent="0" algn="justLow" rtl="1">
              <a:buNone/>
            </a:pPr>
            <a:endParaRPr lang="fa-IR" sz="3200" dirty="0"/>
          </a:p>
          <a:p>
            <a:pPr marL="0" indent="0" algn="justLow" rtl="1">
              <a:buNone/>
            </a:pPr>
            <a:endParaRPr lang="en-US" sz="3200" dirty="0"/>
          </a:p>
        </p:txBody>
      </p:sp>
      <p:sp>
        <p:nvSpPr>
          <p:cNvPr id="4" name="Slide Number Placeholder 3"/>
          <p:cNvSpPr>
            <a:spLocks noGrp="1"/>
          </p:cNvSpPr>
          <p:nvPr>
            <p:ph type="sldNum" sz="quarter" idx="12"/>
          </p:nvPr>
        </p:nvSpPr>
        <p:spPr/>
        <p:txBody>
          <a:bodyPr/>
          <a:lstStyle/>
          <a:p>
            <a:fld id="{7875B7DD-5A0C-4F7D-A1B5-F1164463782B}" type="slidenum">
              <a:rPr lang="en-US" smtClean="0"/>
              <a:t>99</a:t>
            </a:fld>
            <a:endParaRPr lang="en-US"/>
          </a:p>
        </p:txBody>
      </p:sp>
      <p:sp>
        <p:nvSpPr>
          <p:cNvPr id="5" name="Footer Placeholder 4"/>
          <p:cNvSpPr>
            <a:spLocks noGrp="1"/>
          </p:cNvSpPr>
          <p:nvPr>
            <p:ph type="ftr" sz="quarter" idx="11"/>
          </p:nvPr>
        </p:nvSpPr>
        <p:spPr/>
        <p:txBody>
          <a:bodyPr/>
          <a:lstStyle/>
          <a:p>
            <a:r>
              <a:rPr lang="en-US" smtClean="0"/>
              <a:t>Jozvebama</a:t>
            </a:r>
            <a:endParaRPr lang="en-US"/>
          </a:p>
        </p:txBody>
      </p:sp>
    </p:spTree>
    <p:extLst>
      <p:ext uri="{BB962C8B-B14F-4D97-AF65-F5344CB8AC3E}">
        <p14:creationId xmlns:p14="http://schemas.microsoft.com/office/powerpoint/2010/main" val="1891528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2310</TotalTime>
  <Words>14115</Words>
  <Application>Microsoft Office PowerPoint</Application>
  <PresentationFormat>Widescreen</PresentationFormat>
  <Paragraphs>1029</Paragraphs>
  <Slides>164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164</vt:i4>
      </vt:variant>
    </vt:vector>
  </HeadingPairs>
  <TitlesOfParts>
    <vt:vector size="173" baseType="lpstr">
      <vt:lpstr>Arial</vt:lpstr>
      <vt:lpstr>B Nazanin</vt:lpstr>
      <vt:lpstr>Calibri</vt:lpstr>
      <vt:lpstr>Calibri Light</vt:lpstr>
      <vt:lpstr>EntezareZohoor B4</vt:lpstr>
      <vt:lpstr>EntezareZohoor D3</vt:lpstr>
      <vt:lpstr>Tahoma</vt:lpstr>
      <vt:lpstr>Times New Roman</vt:lpstr>
      <vt:lpstr>Office Theme</vt:lpstr>
      <vt:lpstr>PowerPoint Presentation</vt:lpstr>
      <vt:lpstr>فهرست:</vt:lpstr>
      <vt:lpstr>PowerPoint Presentation</vt:lpstr>
      <vt:lpstr>PowerPoint Presentation</vt:lpstr>
      <vt:lpstr>PowerPoint Presentation</vt:lpstr>
      <vt:lpstr>PowerPoint Presentation</vt:lpstr>
      <vt:lpstr>PowerPoint Presentation</vt:lpstr>
      <vt:lpstr>1-1 تاریخچه:</vt:lpstr>
      <vt:lpstr>PowerPoint Presentation</vt:lpstr>
      <vt:lpstr>1-2 فیبر نوری چیست؟</vt:lpstr>
      <vt:lpstr>1-3 مزایای تار های نوری :</vt:lpstr>
      <vt:lpstr>1(قیمت پایین:</vt:lpstr>
      <vt:lpstr>2(استحکام کششی مناسب:</vt:lpstr>
      <vt:lpstr>(3پهنای باند وسیع:</vt:lpstr>
      <vt:lpstr>(4محافظت در مقابل تداخل و تزویج:</vt:lpstr>
      <vt:lpstr>(5ایزو لاسیون کامل الکتریکی:</vt:lpstr>
      <vt:lpstr>(6امنیت:</vt:lpstr>
      <vt:lpstr>(7مصونیت در مقابل خوردگی :</vt:lpstr>
      <vt:lpstr>(8غیر قابل اشتعال بودن:</vt:lpstr>
      <vt:lpstr>(9وزن کم و قطر کوچک:</vt:lpstr>
      <vt:lpstr>(10اتلاف پایین:</vt:lpstr>
      <vt:lpstr>(11نصب و نگهداری آسان تر:</vt:lpstr>
      <vt:lpstr>(12فرستنده هایی با قیمت کمتر:</vt:lpstr>
      <vt:lpstr>(13انعطاف پذیری:</vt:lpstr>
      <vt:lpstr>1-4 معایب فیبر نوری:</vt:lpstr>
      <vt:lpstr>PowerPoint Presentation</vt:lpstr>
      <vt:lpstr>1-5 کاربردهای فیبر نوری:</vt:lpstr>
      <vt:lpstr>PowerPoint Presentation</vt:lpstr>
      <vt:lpstr>PowerPoint Presentation</vt:lpstr>
      <vt:lpstr>چند نمونه از کاربرد فیبر نوری در روشنایی:</vt:lpstr>
      <vt:lpstr>PowerPoint Presentation</vt:lpstr>
      <vt:lpstr>2-1 نور چیست؟</vt:lpstr>
      <vt:lpstr>PowerPoint Presentation</vt:lpstr>
      <vt:lpstr>تعریف واقعی نور چیست؟</vt:lpstr>
      <vt:lpstr>2-2 تعاریف و قوانین نور:</vt:lpstr>
      <vt:lpstr>PowerPoint Presentation</vt:lpstr>
      <vt:lpstr>2-2-2 پدیده های تابش ، انعکاس وانکسار :</vt:lpstr>
      <vt:lpstr>PowerPoint Presentation</vt:lpstr>
      <vt:lpstr>2-2-3 قوانین اسنل :</vt:lpstr>
      <vt:lpstr>PowerPoint Presentation</vt:lpstr>
      <vt:lpstr>2-3 حالت های مختلف تابش نور در دو محیط مختلف(n1›n2):</vt:lpstr>
      <vt:lpstr>N2 N1  </vt:lpstr>
      <vt:lpstr>2-4 انتقال نور در فیبر نوری :</vt:lpstr>
      <vt:lpstr>PowerPoint Presentation</vt:lpstr>
      <vt:lpstr>2-5 زاویه ی پذیرش :</vt:lpstr>
      <vt:lpstr>PowerPoint Presentation</vt:lpstr>
      <vt:lpstr>PowerPoint Presentation</vt:lpstr>
      <vt:lpstr>3-1 ساختمان فیبر نوری :</vt:lpstr>
      <vt:lpstr>PowerPoint Presentation</vt:lpstr>
      <vt:lpstr>PowerPoint Presentation</vt:lpstr>
      <vt:lpstr>3-2 خصوصیات سلیکای گداخته:</vt:lpstr>
      <vt:lpstr>3-3 انواع فیبر نوری :</vt:lpstr>
      <vt:lpstr>PowerPoint Presentation</vt:lpstr>
      <vt:lpstr>3-3-1 انواع کابل فیبر نوری از نظر اشعه گذرنده از آن:</vt:lpstr>
      <vt:lpstr>فیبر تک حالته :</vt:lpstr>
      <vt:lpstr>فیبر چند حالته :</vt:lpstr>
      <vt:lpstr>انواع فیبر های چند حالته :</vt:lpstr>
      <vt:lpstr>PowerPoint Presentation</vt:lpstr>
      <vt:lpstr>PowerPoint Presentation</vt:lpstr>
      <vt:lpstr>3-3-2 انواع کابل فیبر نوری از نظر حفاظت :</vt:lpstr>
      <vt:lpstr>PowerPoint Presentation</vt:lpstr>
      <vt:lpstr>PowerPoint Presentation</vt:lpstr>
      <vt:lpstr>3-3-3 انواع کابل فیبر نوری از نظر محل استفاده :</vt:lpstr>
      <vt:lpstr>PowerPoint Presentation</vt:lpstr>
      <vt:lpstr>PowerPoint Presentation</vt:lpstr>
      <vt:lpstr>PowerPoint Presentation</vt:lpstr>
      <vt:lpstr>PowerPoint Presentation</vt:lpstr>
      <vt:lpstr>PowerPoint Presentation</vt:lpstr>
      <vt:lpstr>PowerPoint Presentation</vt:lpstr>
      <vt:lpstr>3-3-4 انواع کابل فیبر نوری از نظر ماده ی سازنده :</vt:lpstr>
      <vt:lpstr>PowerPoint Presentation</vt:lpstr>
      <vt:lpstr>PowerPoint Presentation</vt:lpstr>
      <vt:lpstr>PowerPoint Presentation</vt:lpstr>
      <vt:lpstr>PowerPoint Presentation</vt:lpstr>
      <vt:lpstr>PowerPoint Presentation</vt:lpstr>
      <vt:lpstr>PowerPoint Presentation</vt:lpstr>
      <vt:lpstr>کاربرد های کابل فیبر نوری پلاستیکی :</vt:lpstr>
      <vt:lpstr>PowerPoint Presentation</vt:lpstr>
      <vt:lpstr>PowerPoint Presentation</vt:lpstr>
      <vt:lpstr>کابل نوری با پوشش پولیمرسخت(Hard–PolimerCladFiber):</vt:lpstr>
      <vt:lpstr>PowerPoint Presentation</vt:lpstr>
      <vt:lpstr>PowerPoint Presentation</vt:lpstr>
      <vt:lpstr>3-4 فیبرنوری چگونه ساخته میشود؟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4-1 چگونگی انتقال پیام:</vt:lpstr>
      <vt:lpstr>PowerPoint Presentation</vt:lpstr>
      <vt:lpstr>4-1-1 منشاء پیام:</vt:lpstr>
      <vt:lpstr>4-1-2 مدولاتور :</vt:lpstr>
      <vt:lpstr>PowerPoint Presentation</vt:lpstr>
      <vt:lpstr>PowerPoint Presentation</vt:lpstr>
      <vt:lpstr>4-1-3منبع موج حامل :</vt:lpstr>
      <vt:lpstr>4-1-4 تزویج کننده های کانال(ورودی) :</vt:lpstr>
      <vt:lpstr>4-1-5 کانال ارتباطی :</vt:lpstr>
      <vt:lpstr>4-1-6 تزویج کننده کانال (خروجی) :</vt:lpstr>
      <vt:lpstr>4-1-7 آشکار ساز :</vt:lpstr>
      <vt:lpstr>PowerPoint Presentation</vt:lpstr>
      <vt:lpstr>4-1-8 پردازشگر سیگنال :</vt:lpstr>
      <vt:lpstr>PowerPoint Presentation</vt:lpstr>
      <vt:lpstr>4-1-9 پیام خروجی :</vt:lpstr>
      <vt:lpstr>PowerPoint Presentation</vt:lpstr>
      <vt:lpstr>4-2 عناصر خط انتقال فیبر نوری :</vt:lpstr>
      <vt:lpstr>PowerPoint Presentation</vt:lpstr>
      <vt:lpstr>PowerPoint Presentation</vt:lpstr>
      <vt:lpstr>PowerPoint Presentation</vt:lpstr>
      <vt:lpstr>PowerPoint Presentation</vt:lpstr>
      <vt:lpstr>PowerPoint Presentation</vt:lpstr>
      <vt:lpstr>4-3 رابطه ی توزیع کننده داده ها در شبکه ی فیبر نوری(FDDI) :</vt:lpstr>
      <vt:lpstr>PowerPoint Presentation</vt:lpstr>
      <vt:lpstr>4-4 شبکه ی نوری سنکرون (SONET) :</vt:lpstr>
      <vt:lpstr>حلقه SONET</vt:lpstr>
      <vt:lpstr>مشخصات :SONET</vt:lpstr>
      <vt:lpstr>4-5 فرستنده های نوری :</vt:lpstr>
      <vt:lpstr>4-5-1 ویژگی های منابع نور مورد استفاده در سیستم های نوری:</vt:lpstr>
      <vt:lpstr>PowerPoint Presentation</vt:lpstr>
      <vt:lpstr>PowerPoint Presentation</vt:lpstr>
      <vt:lpstr>PowerPoint Presentation</vt:lpstr>
      <vt:lpstr>PowerPoint Presentation</vt:lpstr>
      <vt:lpstr>PowerPoint Presentation</vt:lpstr>
      <vt:lpstr>4-5-2 تفاوت نور لیزر و نور معمولی :</vt:lpstr>
      <vt:lpstr>PowerPoint Presentation</vt:lpstr>
      <vt:lpstr>PowerPoint Presentation</vt:lpstr>
      <vt:lpstr>4-6 آشکارساز های نوری    :(Optical Detector) </vt:lpstr>
      <vt:lpstr>PowerPoint Presentation</vt:lpstr>
      <vt:lpstr>PowerPoint Presentation</vt:lpstr>
      <vt:lpstr>5-1 طراحی شبکه ی کابل :</vt:lpstr>
      <vt:lpstr>PowerPoint Presentation</vt:lpstr>
      <vt:lpstr>PowerPoint Presentation</vt:lpstr>
      <vt:lpstr>PowerPoint Presentation</vt:lpstr>
      <vt:lpstr>PowerPoint Presentation</vt:lpstr>
      <vt:lpstr>PowerPoint Presentation</vt:lpstr>
      <vt:lpstr>5-3 تزویج کننده :</vt:lpstr>
      <vt:lpstr>5-3-1 تزویج عدسی :</vt:lpstr>
      <vt:lpstr>5-3-2 تزویج سربه­سر:</vt:lpstr>
      <vt:lpstr>PowerPoint Presentation</vt:lpstr>
      <vt:lpstr>5-4 اتصال دو فیبر به صورت دائمی(Splice ):</vt:lpstr>
      <vt:lpstr>PowerPoint Presentation</vt:lpstr>
      <vt:lpstr>PowerPoint Presentation</vt:lpstr>
      <vt:lpstr>5-4-1 اتصال دائمی دو فیبر به روش هم­جوشی :</vt:lpstr>
      <vt:lpstr>5-4-2 اتصال دائمی دو فیبر به روش قفل شدن :</vt:lpstr>
      <vt:lpstr>PowerPoint Presentation</vt:lpstr>
      <vt:lpstr>نتیجه­گیری: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vt:lpstr>
      <vt:lpstr>PowerPoint Presentation</vt:lpstr>
      <vt:lpstr>PowerPoint Presentation</vt:lpstr>
      <vt:lpstr>PowerPoint Presentation</vt:lpstr>
      <vt:lpstr>PowerPoint Presentation</vt:lpstr>
      <vt:lpstr>فهرست منابع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dc:creator>
  <cp:lastModifiedBy>Negar Eskandari</cp:lastModifiedBy>
  <cp:revision>179</cp:revision>
  <dcterms:created xsi:type="dcterms:W3CDTF">2015-08-03T08:37:57Z</dcterms:created>
  <dcterms:modified xsi:type="dcterms:W3CDTF">2025-09-29T04:08:43Z</dcterms:modified>
</cp:coreProperties>
</file>